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342" r:id="rId2"/>
    <p:sldId id="458" r:id="rId3"/>
    <p:sldId id="466" r:id="rId4"/>
    <p:sldId id="459" r:id="rId5"/>
    <p:sldId id="468" r:id="rId6"/>
    <p:sldId id="460" r:id="rId7"/>
    <p:sldId id="467" r:id="rId8"/>
    <p:sldId id="461" r:id="rId9"/>
    <p:sldId id="469" r:id="rId10"/>
    <p:sldId id="482" r:id="rId11"/>
    <p:sldId id="483" r:id="rId12"/>
    <p:sldId id="485" r:id="rId13"/>
    <p:sldId id="481" r:id="rId14"/>
    <p:sldId id="472" r:id="rId15"/>
    <p:sldId id="470" r:id="rId16"/>
    <p:sldId id="473" r:id="rId17"/>
    <p:sldId id="471" r:id="rId18"/>
    <p:sldId id="474" r:id="rId19"/>
    <p:sldId id="475" r:id="rId20"/>
    <p:sldId id="476" r:id="rId21"/>
    <p:sldId id="477" r:id="rId22"/>
    <p:sldId id="478" r:id="rId23"/>
    <p:sldId id="479" r:id="rId24"/>
    <p:sldId id="480" r:id="rId25"/>
    <p:sldId id="462" r:id="rId26"/>
    <p:sldId id="465" r:id="rId27"/>
    <p:sldId id="484" r:id="rId28"/>
    <p:sldId id="464"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78" autoAdjust="0"/>
    <p:restoredTop sz="96374"/>
  </p:normalViewPr>
  <p:slideViewPr>
    <p:cSldViewPr snapToGrid="0">
      <p:cViewPr varScale="1">
        <p:scale>
          <a:sx n="139" d="100"/>
          <a:sy n="139" d="100"/>
        </p:scale>
        <p:origin x="176" y="104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5/28/21</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dirty="0"/>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5/28/21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dirty="0"/>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28</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2.xml"/><Relationship Id="rId4" Type="http://schemas.openxmlformats.org/officeDocument/2006/relationships/image" Target="../media/image15.tiff"/></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Layout" Target="../slideLayouts/slideLayout22.xml"/><Relationship Id="rId4" Type="http://schemas.openxmlformats.org/officeDocument/2006/relationships/image" Target="../media/image24.tiff"/></Relationships>
</file>

<file path=ppt/slides/_rels/slide17.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384" y="2154835"/>
            <a:ext cx="6761408" cy="1622605"/>
          </a:xfrm>
        </p:spPr>
        <p:txBody>
          <a:bodyPr>
            <a:normAutofit fontScale="90000"/>
          </a:bodyPr>
          <a:lstStyle/>
          <a:p>
            <a:br>
              <a:rPr lang="en-US" sz="3600" dirty="0"/>
            </a:br>
            <a:r>
              <a:rPr lang="en-US" sz="3600" dirty="0"/>
              <a:t>ADAC Year 7 Annual Meeting</a:t>
            </a:r>
            <a:br>
              <a:rPr lang="en-US" sz="3600" dirty="0"/>
            </a:br>
            <a:r>
              <a:rPr lang="en-US" sz="2200" dirty="0">
                <a:solidFill>
                  <a:srgbClr val="00B0F0"/>
                </a:solidFill>
              </a:rPr>
              <a:t>...Via Conference Call, 2-3 June 2021</a:t>
            </a:r>
            <a:br>
              <a:rPr lang="en-US" sz="2200" dirty="0"/>
            </a:br>
            <a:r>
              <a:rPr lang="en-US" sz="2200" dirty="0"/>
              <a:t>ADAC Project Briefing</a:t>
            </a:r>
            <a:br>
              <a:rPr lang="en-US" sz="2200" dirty="0"/>
            </a:br>
            <a:r>
              <a:rPr lang="en-US" sz="2700" i="1" dirty="0">
                <a:solidFill>
                  <a:srgbClr val="FFFF00"/>
                </a:solidFill>
              </a:rPr>
              <a:t>Alaska and Arctic Maritime Communications and Connectivity Analysis</a:t>
            </a:r>
          </a:p>
        </p:txBody>
      </p:sp>
      <p:sp>
        <p:nvSpPr>
          <p:cNvPr id="4" name="Text Placeholder 3"/>
          <p:cNvSpPr>
            <a:spLocks noGrp="1"/>
          </p:cNvSpPr>
          <p:nvPr>
            <p:ph type="body" sz="quarter" idx="10"/>
          </p:nvPr>
        </p:nvSpPr>
        <p:spPr>
          <a:xfrm>
            <a:off x="1522384" y="3999702"/>
            <a:ext cx="6633644" cy="1571625"/>
          </a:xfrm>
        </p:spPr>
        <p:txBody>
          <a:bodyPr/>
          <a:lstStyle/>
          <a:p>
            <a:r>
              <a:rPr lang="en-US" dirty="0">
                <a:solidFill>
                  <a:srgbClr val="FFFF00"/>
                </a:solidFill>
              </a:rPr>
              <a:t>AAMC&amp;CA Project Investigators:</a:t>
            </a:r>
          </a:p>
          <a:p>
            <a:r>
              <a:rPr lang="en-US" dirty="0">
                <a:solidFill>
                  <a:srgbClr val="FFFF00"/>
                </a:solidFill>
              </a:rPr>
              <a:t>Dr. Doug Causey, Dr. Mark Ivey, Mr. Jason Roe</a:t>
            </a:r>
          </a:p>
        </p:txBody>
      </p:sp>
      <p:pic>
        <p:nvPicPr>
          <p:cNvPr id="9" name="Picture Placeholder 8" descr="Diagram&#10;&#10;Description automatically generated">
            <a:extLst>
              <a:ext uri="{FF2B5EF4-FFF2-40B4-BE49-F238E27FC236}">
                <a16:creationId xmlns:a16="http://schemas.microsoft.com/office/drawing/2014/main" id="{A614EC14-86E0-8343-B5E1-04AB95328C71}"/>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99" r="99"/>
          <a:stretch>
            <a:fillRect/>
          </a:stretch>
        </p:blipFill>
        <p:spPr/>
      </p:pic>
      <p:pic>
        <p:nvPicPr>
          <p:cNvPr id="11" name="Picture 10" descr="Map&#10;&#10;Description automatically generated">
            <a:extLst>
              <a:ext uri="{FF2B5EF4-FFF2-40B4-BE49-F238E27FC236}">
                <a16:creationId xmlns:a16="http://schemas.microsoft.com/office/drawing/2014/main" id="{72EAC924-0755-F84D-91C6-B088CA54C8C1}"/>
              </a:ext>
            </a:extLst>
          </p:cNvPr>
          <p:cNvPicPr>
            <a:picLocks noChangeAspect="1"/>
          </p:cNvPicPr>
          <p:nvPr/>
        </p:nvPicPr>
        <p:blipFill>
          <a:blip r:embed="rId3">
            <a:alphaModFix amt="67000"/>
            <a:extLst>
              <a:ext uri="{28A0092B-C50C-407E-A947-70E740481C1C}">
                <a14:useLocalDpi xmlns:a14="http://schemas.microsoft.com/office/drawing/2010/main" val="0"/>
              </a:ext>
            </a:extLst>
          </a:blip>
          <a:stretch>
            <a:fillRect/>
          </a:stretch>
        </p:blipFill>
        <p:spPr>
          <a:xfrm>
            <a:off x="8458200" y="2586038"/>
            <a:ext cx="3733800" cy="2244725"/>
          </a:xfrm>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594188"/>
          </a:xfrm>
        </p:spPr>
        <p:txBody>
          <a:bodyPr>
            <a:normAutofit/>
          </a:bodyPr>
          <a:lstStyle/>
          <a:p>
            <a:r>
              <a:rPr lang="en-US" sz="2800" dirty="0"/>
              <a:t>ADAC Project:  </a:t>
            </a:r>
            <a:r>
              <a:rPr lang="en-US" sz="2200" i="1" dirty="0">
                <a:solidFill>
                  <a:srgbClr val="FFFF00"/>
                </a:solidFill>
              </a:rPr>
              <a:t>Alaska and Arctic Maritime Communications and Connectivity Analysis</a:t>
            </a:r>
            <a:endParaRPr lang="en-US" sz="2700" i="1" dirty="0">
              <a:solidFill>
                <a:srgbClr val="FFFF00"/>
              </a:solidFill>
            </a:endParaRPr>
          </a:p>
        </p:txBody>
      </p:sp>
      <p:sp>
        <p:nvSpPr>
          <p:cNvPr id="3" name="Content Placeholder 2"/>
          <p:cNvSpPr>
            <a:spLocks noGrp="1"/>
          </p:cNvSpPr>
          <p:nvPr>
            <p:ph idx="4294967295"/>
          </p:nvPr>
        </p:nvSpPr>
        <p:spPr>
          <a:xfrm>
            <a:off x="735666" y="1244886"/>
            <a:ext cx="6896773" cy="4060643"/>
          </a:xfrm>
        </p:spPr>
        <p:txBody>
          <a:bodyPr>
            <a:normAutofit fontScale="77500" lnSpcReduction="20000"/>
          </a:bodyPr>
          <a:lstStyle/>
          <a:p>
            <a:pPr marL="0" indent="0">
              <a:buNone/>
            </a:pPr>
            <a:r>
              <a:rPr lang="en-US" sz="1600" dirty="0"/>
              <a:t>Principal Investigators: </a:t>
            </a:r>
          </a:p>
          <a:p>
            <a:pPr marL="0" indent="0">
              <a:buNone/>
            </a:pPr>
            <a:endParaRPr lang="en-US" sz="1600" dirty="0"/>
          </a:p>
          <a:p>
            <a:r>
              <a:rPr lang="en-US" sz="1600" dirty="0"/>
              <a:t>Dr. Doug Causey, ADAC Principal Investigator, University of Alaska Anchorage (UAA) </a:t>
            </a:r>
          </a:p>
          <a:p>
            <a:r>
              <a:rPr lang="en-US" sz="1600" dirty="0"/>
              <a:t>Mr. Jason Roe, USCG (Ret), ADAC Associate Director &amp; SRP, University of Alaska Anchorage (UAA) </a:t>
            </a:r>
          </a:p>
          <a:p>
            <a:r>
              <a:rPr lang="en-US" sz="1600" dirty="0"/>
              <a:t>Dr. Mark Ivey Sandia National Laboratories, Albuquerque NM </a:t>
            </a:r>
          </a:p>
          <a:p>
            <a:endParaRPr lang="en-US" sz="1600" dirty="0"/>
          </a:p>
          <a:p>
            <a:pPr marL="0" indent="0">
              <a:buNone/>
            </a:pPr>
            <a:r>
              <a:rPr lang="en-US" sz="1600" dirty="0"/>
              <a:t>Project Champion:</a:t>
            </a:r>
          </a:p>
          <a:p>
            <a:pPr marL="0" indent="0">
              <a:buNone/>
            </a:pPr>
            <a:endParaRPr lang="en-US" sz="1600" dirty="0"/>
          </a:p>
          <a:p>
            <a:r>
              <a:rPr lang="en-US" sz="1600" dirty="0"/>
              <a:t>CDR Sam Nassar, HQ USCG CG761, Washington D.C. </a:t>
            </a:r>
          </a:p>
          <a:p>
            <a:pPr marL="0" indent="0">
              <a:buNone/>
            </a:pPr>
            <a:endParaRPr lang="en-US" sz="1600" dirty="0"/>
          </a:p>
          <a:p>
            <a:pPr marL="0" indent="0">
              <a:buNone/>
            </a:pPr>
            <a:r>
              <a:rPr lang="en-US" sz="1600" dirty="0"/>
              <a:t>Technical researchers:</a:t>
            </a:r>
          </a:p>
          <a:p>
            <a:pPr marL="0" indent="0">
              <a:buNone/>
            </a:pPr>
            <a:endParaRPr lang="en-US" sz="1600" dirty="0"/>
          </a:p>
          <a:p>
            <a:r>
              <a:rPr lang="en-US" sz="1600" dirty="0"/>
              <a:t>Mr. Bruce Heinrich, Arctic Slope Regional Corporation (ASRC) Federal Mission Solutions (ASRC FMS). </a:t>
            </a:r>
          </a:p>
          <a:p>
            <a:r>
              <a:rPr lang="en-US" sz="1600" dirty="0"/>
              <a:t>Mr. Greg Stihel and Mr. Matthew Ahlrichs, Sandia National Laboratories, Albuquerque NM.</a:t>
            </a:r>
          </a:p>
          <a:p>
            <a:r>
              <a:rPr lang="en-US" sz="1600" dirty="0"/>
              <a:t>CAPT Buddy Custard, USCG (Ret), Alaska Marine Prevention and Response Network, Juneau, AK.</a:t>
            </a:r>
          </a:p>
          <a:p>
            <a:r>
              <a:rPr lang="en-US" sz="1600" dirty="0"/>
              <a:t>CAPT Ed Page, USCG (Ret), Marine Exchange of Alaska, Juneau AK.</a:t>
            </a:r>
          </a:p>
          <a:p>
            <a:r>
              <a:rPr lang="en-US" sz="1600" dirty="0"/>
              <a:t>Ms. Ellee Matthews, ADAC Education and Administrative Manager.</a:t>
            </a:r>
          </a:p>
          <a:p>
            <a:r>
              <a:rPr lang="en-US" sz="1600" dirty="0"/>
              <a:t>Mr. Connor Keesecker, ADAC Communications and Research Associate.</a:t>
            </a:r>
          </a:p>
          <a:p>
            <a:r>
              <a:rPr lang="en-US" sz="1600" dirty="0"/>
              <a:t>Ms. Kelsey Frazier, ADAC Research Associate, UAA, Anchorage, AK.</a:t>
            </a:r>
          </a:p>
          <a:p>
            <a:r>
              <a:rPr lang="en-US" sz="1600" dirty="0"/>
              <a:t>Mr. Wade Albright, Alaska Satellite Facility, University of Alaska Fairbanks (UAF), Fairbanks, AK.</a:t>
            </a:r>
          </a:p>
          <a:p>
            <a:pPr marL="0" indent="0">
              <a:buNone/>
            </a:pPr>
            <a:endParaRPr lang="en-US" sz="1600" dirty="0"/>
          </a:p>
          <a:p>
            <a:endParaRPr lang="en-US" dirty="0"/>
          </a:p>
        </p:txBody>
      </p:sp>
      <p:sp>
        <p:nvSpPr>
          <p:cNvPr id="5" name="Rectangle 4"/>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6" name="Picture 5">
            <a:extLst>
              <a:ext uri="{FF2B5EF4-FFF2-40B4-BE49-F238E27FC236}">
                <a16:creationId xmlns:a16="http://schemas.microsoft.com/office/drawing/2014/main" id="{C29C14B9-5C7F-0D4F-8264-0FECEF4A4F62}"/>
              </a:ext>
            </a:extLst>
          </p:cNvPr>
          <p:cNvPicPr>
            <a:picLocks noChangeAspect="1"/>
          </p:cNvPicPr>
          <p:nvPr/>
        </p:nvPicPr>
        <p:blipFill>
          <a:blip r:embed="rId2"/>
          <a:stretch>
            <a:fillRect/>
          </a:stretch>
        </p:blipFill>
        <p:spPr>
          <a:xfrm>
            <a:off x="8343578" y="1244886"/>
            <a:ext cx="3334901" cy="2509116"/>
          </a:xfrm>
          <a:prstGeom prst="rect">
            <a:avLst/>
          </a:prstGeom>
        </p:spPr>
      </p:pic>
      <p:pic>
        <p:nvPicPr>
          <p:cNvPr id="7" name="Picture 6">
            <a:extLst>
              <a:ext uri="{FF2B5EF4-FFF2-40B4-BE49-F238E27FC236}">
                <a16:creationId xmlns:a16="http://schemas.microsoft.com/office/drawing/2014/main" id="{4208AAC0-AEF0-0D44-BE93-1E0A84858C95}"/>
              </a:ext>
            </a:extLst>
          </p:cNvPr>
          <p:cNvPicPr>
            <a:picLocks noChangeAspect="1"/>
          </p:cNvPicPr>
          <p:nvPr/>
        </p:nvPicPr>
        <p:blipFill>
          <a:blip r:embed="rId3">
            <a:alphaModFix/>
          </a:blip>
          <a:stretch>
            <a:fillRect/>
          </a:stretch>
        </p:blipFill>
        <p:spPr>
          <a:xfrm>
            <a:off x="8343578" y="3754002"/>
            <a:ext cx="3334901" cy="2518340"/>
          </a:xfrm>
          <a:prstGeom prst="rect">
            <a:avLst/>
          </a:prstGeom>
        </p:spPr>
      </p:pic>
      <p:sp>
        <p:nvSpPr>
          <p:cNvPr id="8" name="TextBox 7">
            <a:extLst>
              <a:ext uri="{FF2B5EF4-FFF2-40B4-BE49-F238E27FC236}">
                <a16:creationId xmlns:a16="http://schemas.microsoft.com/office/drawing/2014/main" id="{14F347CE-A2D7-8443-A1F1-29789D83CF24}"/>
              </a:ext>
            </a:extLst>
          </p:cNvPr>
          <p:cNvSpPr txBox="1"/>
          <p:nvPr/>
        </p:nvSpPr>
        <p:spPr>
          <a:xfrm>
            <a:off x="8831859" y="6273939"/>
            <a:ext cx="2358338" cy="230832"/>
          </a:xfrm>
          <a:prstGeom prst="rect">
            <a:avLst/>
          </a:prstGeom>
          <a:noFill/>
        </p:spPr>
        <p:txBody>
          <a:bodyPr wrap="none" rtlCol="0">
            <a:spAutoFit/>
          </a:bodyPr>
          <a:lstStyle/>
          <a:p>
            <a:r>
              <a:rPr lang="en-US" sz="900" i="1" dirty="0"/>
              <a:t>Image courtesy of Marine Exchange of Alaska</a:t>
            </a:r>
          </a:p>
        </p:txBody>
      </p:sp>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594188"/>
          </a:xfrm>
        </p:spPr>
        <p:txBody>
          <a:bodyPr>
            <a:normAutofit/>
          </a:bodyPr>
          <a:lstStyle/>
          <a:p>
            <a:r>
              <a:rPr lang="en-US" sz="2800" dirty="0"/>
              <a:t>ADAC Project:  </a:t>
            </a:r>
            <a:r>
              <a:rPr lang="en-US" sz="2200" i="1" dirty="0">
                <a:solidFill>
                  <a:srgbClr val="FFFF00"/>
                </a:solidFill>
              </a:rPr>
              <a:t>Alaska and Arctic Maritime Communications and Connectivity Analysis</a:t>
            </a:r>
            <a:endParaRPr lang="en-US" sz="2700" i="1" dirty="0">
              <a:solidFill>
                <a:srgbClr val="FFFF00"/>
              </a:solidFill>
            </a:endParaRPr>
          </a:p>
        </p:txBody>
      </p:sp>
      <p:sp>
        <p:nvSpPr>
          <p:cNvPr id="3" name="Content Placeholder 2"/>
          <p:cNvSpPr>
            <a:spLocks noGrp="1"/>
          </p:cNvSpPr>
          <p:nvPr>
            <p:ph idx="4294967295"/>
          </p:nvPr>
        </p:nvSpPr>
        <p:spPr>
          <a:xfrm>
            <a:off x="735667" y="1244887"/>
            <a:ext cx="8352349" cy="3625693"/>
          </a:xfrm>
        </p:spPr>
        <p:txBody>
          <a:bodyPr>
            <a:normAutofit fontScale="77500" lnSpcReduction="20000"/>
          </a:bodyPr>
          <a:lstStyle/>
          <a:p>
            <a:pPr marL="0" indent="0">
              <a:buNone/>
            </a:pPr>
            <a:r>
              <a:rPr lang="en-US" sz="1600" dirty="0"/>
              <a:t>Project Stakeholders:</a:t>
            </a:r>
          </a:p>
          <a:p>
            <a:pPr marL="0" indent="0">
              <a:buNone/>
            </a:pPr>
            <a:endParaRPr lang="en-US" sz="1600" dirty="0"/>
          </a:p>
          <a:p>
            <a:r>
              <a:rPr lang="en-US" sz="1600" dirty="0"/>
              <a:t>Mr. Shannon Jenkins, Senior Arctic Policy Advisor, HQ USCG 5PW, Washington D.C.</a:t>
            </a:r>
          </a:p>
          <a:p>
            <a:r>
              <a:rPr lang="en-US" sz="1600" dirty="0"/>
              <a:t>CAPT Russel “Rusty” Dash, HQ USCG CG51, Washington D.C.</a:t>
            </a:r>
          </a:p>
          <a:p>
            <a:r>
              <a:rPr lang="en-US" sz="1600" dirty="0"/>
              <a:t>Mr. Al Arsenault, Chief Technical Director, USCG R&amp;D Center, New London CT.</a:t>
            </a:r>
          </a:p>
          <a:p>
            <a:r>
              <a:rPr lang="en-US" sz="1600" dirty="0"/>
              <a:t>Mr. Phil Thorne, Arctic Planner, USCG District 17, Juneau, AK.</a:t>
            </a:r>
          </a:p>
          <a:p>
            <a:r>
              <a:rPr lang="en-US" sz="1600" dirty="0"/>
              <a:t>LCDR Jereme Altendorf, USCG District 17 Sector Anchorage, AK.</a:t>
            </a:r>
          </a:p>
          <a:p>
            <a:r>
              <a:rPr lang="en-US" sz="1600" dirty="0"/>
              <a:t>Dr. Phil McGillivary, Science Advisor USCG Pac Area, Alameda CA.</a:t>
            </a:r>
          </a:p>
          <a:p>
            <a:endParaRPr lang="en-US" sz="1600" dirty="0"/>
          </a:p>
          <a:p>
            <a:pPr marL="0" indent="0">
              <a:buNone/>
            </a:pPr>
            <a:r>
              <a:rPr lang="en-US" sz="1600" dirty="0"/>
              <a:t>Project Advisors:</a:t>
            </a:r>
          </a:p>
          <a:p>
            <a:pPr marL="0" indent="0">
              <a:buNone/>
            </a:pPr>
            <a:endParaRPr lang="en-US" sz="1600" dirty="0"/>
          </a:p>
          <a:p>
            <a:r>
              <a:rPr lang="en-US" sz="1600" dirty="0"/>
              <a:t>Mr. Joe Hersey, USCG Civ. (Ret), RTCM Board Vice chair, GMDSS Task Force</a:t>
            </a:r>
          </a:p>
          <a:p>
            <a:r>
              <a:rPr lang="en-US" sz="1600" dirty="0"/>
              <a:t>Mr. Taylor Holshouser, Alaska Ocean Cluster (and in association with Bering Sea Fisherman’s Association), Anchorage AK.</a:t>
            </a:r>
          </a:p>
          <a:p>
            <a:r>
              <a:rPr lang="en-US" sz="1600" dirty="0"/>
              <a:t>Mr. Ken Flowers, Vice President, Government Solutions Iridium Corporation, McLean VA.</a:t>
            </a:r>
          </a:p>
          <a:p>
            <a:r>
              <a:rPr lang="en-US" sz="1600" dirty="0"/>
              <a:t>Mr. Bruce Hellenga, Operations Manager, ARCTICOM, LLC, Bering Straits Native Corporation, Anchorage AK.</a:t>
            </a:r>
          </a:p>
          <a:p>
            <a:pPr marL="0" indent="0">
              <a:buNone/>
            </a:pPr>
            <a:endParaRPr lang="en-US" sz="1600" dirty="0"/>
          </a:p>
          <a:p>
            <a:pPr marL="0" indent="0">
              <a:buNone/>
            </a:pPr>
            <a:r>
              <a:rPr lang="en-US" sz="1600" dirty="0"/>
              <a:t>Student Participation:</a:t>
            </a:r>
          </a:p>
          <a:p>
            <a:pPr marL="0" indent="0">
              <a:buNone/>
            </a:pPr>
            <a:endParaRPr lang="en-US" sz="1600" dirty="0"/>
          </a:p>
          <a:p>
            <a:r>
              <a:rPr lang="en-US" sz="1600" dirty="0"/>
              <a:t>Mr. Tristan Goers, University of Alaska Anchorage, UAA</a:t>
            </a:r>
          </a:p>
          <a:p>
            <a:r>
              <a:rPr lang="en-US" sz="1600" dirty="0"/>
              <a:t>Ms. Rachel Lewis, University of Alaska Anchorage, UAA</a:t>
            </a:r>
          </a:p>
          <a:p>
            <a:pPr marL="0" indent="0">
              <a:buNone/>
            </a:pPr>
            <a:endParaRPr lang="en-US" sz="1600" dirty="0"/>
          </a:p>
          <a:p>
            <a:endParaRPr lang="en-US" sz="1600" dirty="0"/>
          </a:p>
          <a:p>
            <a:endParaRPr lang="en-US" dirty="0"/>
          </a:p>
        </p:txBody>
      </p:sp>
      <p:sp>
        <p:nvSpPr>
          <p:cNvPr id="5" name="Rectangle 4"/>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6" name="Picture 5">
            <a:extLst>
              <a:ext uri="{FF2B5EF4-FFF2-40B4-BE49-F238E27FC236}">
                <a16:creationId xmlns:a16="http://schemas.microsoft.com/office/drawing/2014/main" id="{A7CABAF3-9AAA-6C4B-9758-783BCA411679}"/>
              </a:ext>
            </a:extLst>
          </p:cNvPr>
          <p:cNvPicPr>
            <a:picLocks noChangeAspect="1"/>
          </p:cNvPicPr>
          <p:nvPr/>
        </p:nvPicPr>
        <p:blipFill>
          <a:blip r:embed="rId2"/>
          <a:stretch>
            <a:fillRect/>
          </a:stretch>
        </p:blipFill>
        <p:spPr>
          <a:xfrm>
            <a:off x="9378676" y="1078745"/>
            <a:ext cx="2264555" cy="1635021"/>
          </a:xfrm>
          <a:prstGeom prst="rect">
            <a:avLst/>
          </a:prstGeom>
        </p:spPr>
      </p:pic>
      <p:pic>
        <p:nvPicPr>
          <p:cNvPr id="7" name="Picture 6">
            <a:extLst>
              <a:ext uri="{FF2B5EF4-FFF2-40B4-BE49-F238E27FC236}">
                <a16:creationId xmlns:a16="http://schemas.microsoft.com/office/drawing/2014/main" id="{A7F870A5-62A2-E64A-A532-971A11BE225E}"/>
              </a:ext>
            </a:extLst>
          </p:cNvPr>
          <p:cNvPicPr>
            <a:picLocks noChangeAspect="1"/>
          </p:cNvPicPr>
          <p:nvPr/>
        </p:nvPicPr>
        <p:blipFill>
          <a:blip r:embed="rId3"/>
          <a:stretch>
            <a:fillRect/>
          </a:stretch>
        </p:blipFill>
        <p:spPr>
          <a:xfrm>
            <a:off x="9378676" y="2770421"/>
            <a:ext cx="2264555" cy="1650060"/>
          </a:xfrm>
          <a:prstGeom prst="rect">
            <a:avLst/>
          </a:prstGeom>
        </p:spPr>
      </p:pic>
      <p:pic>
        <p:nvPicPr>
          <p:cNvPr id="8" name="Picture 7">
            <a:extLst>
              <a:ext uri="{FF2B5EF4-FFF2-40B4-BE49-F238E27FC236}">
                <a16:creationId xmlns:a16="http://schemas.microsoft.com/office/drawing/2014/main" id="{E0FC506F-2321-3244-9288-EA4366A66764}"/>
              </a:ext>
            </a:extLst>
          </p:cNvPr>
          <p:cNvPicPr>
            <a:picLocks noChangeAspect="1"/>
          </p:cNvPicPr>
          <p:nvPr/>
        </p:nvPicPr>
        <p:blipFill>
          <a:blip r:embed="rId4"/>
          <a:stretch>
            <a:fillRect/>
          </a:stretch>
        </p:blipFill>
        <p:spPr>
          <a:xfrm>
            <a:off x="9372806" y="4477136"/>
            <a:ext cx="2270426" cy="1650060"/>
          </a:xfrm>
          <a:prstGeom prst="rect">
            <a:avLst/>
          </a:prstGeom>
        </p:spPr>
      </p:pic>
      <p:sp>
        <p:nvSpPr>
          <p:cNvPr id="9" name="TextBox 8">
            <a:extLst>
              <a:ext uri="{FF2B5EF4-FFF2-40B4-BE49-F238E27FC236}">
                <a16:creationId xmlns:a16="http://schemas.microsoft.com/office/drawing/2014/main" id="{A0E4DC98-35EF-FC49-ACCD-8D582F20D03D}"/>
              </a:ext>
            </a:extLst>
          </p:cNvPr>
          <p:cNvSpPr txBox="1"/>
          <p:nvPr/>
        </p:nvSpPr>
        <p:spPr>
          <a:xfrm>
            <a:off x="9372806" y="6147930"/>
            <a:ext cx="2358338" cy="230832"/>
          </a:xfrm>
          <a:prstGeom prst="rect">
            <a:avLst/>
          </a:prstGeom>
          <a:noFill/>
        </p:spPr>
        <p:txBody>
          <a:bodyPr wrap="none" rtlCol="0">
            <a:spAutoFit/>
          </a:bodyPr>
          <a:lstStyle/>
          <a:p>
            <a:r>
              <a:rPr lang="en-US" sz="900" i="1" dirty="0"/>
              <a:t>Image courtesy of Marine Exchange of Alaska</a:t>
            </a:r>
          </a:p>
        </p:txBody>
      </p:sp>
    </p:spTree>
    <p:extLst>
      <p:ext uri="{BB962C8B-B14F-4D97-AF65-F5344CB8AC3E}">
        <p14:creationId xmlns:p14="http://schemas.microsoft.com/office/powerpoint/2010/main" val="4014121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0153FA1D-56C6-7040-9D79-FB22F5799D02}"/>
              </a:ext>
            </a:extLst>
          </p:cNvPr>
          <p:cNvPicPr>
            <a:picLocks noChangeAspect="1"/>
          </p:cNvPicPr>
          <p:nvPr/>
        </p:nvPicPr>
        <p:blipFill>
          <a:blip r:embed="rId2">
            <a:alphaModFix amt="43000"/>
            <a:extLst>
              <a:ext uri="{28A0092B-C50C-407E-A947-70E740481C1C}">
                <a14:useLocalDpi xmlns:a14="http://schemas.microsoft.com/office/drawing/2010/main" val="0"/>
              </a:ext>
            </a:extLst>
          </a:blip>
          <a:stretch>
            <a:fillRect/>
          </a:stretch>
        </p:blipFill>
        <p:spPr>
          <a:xfrm>
            <a:off x="7100985" y="3730469"/>
            <a:ext cx="3587291" cy="2685672"/>
          </a:xfrm>
          <a:prstGeom prst="rect">
            <a:avLst/>
          </a:prstGeom>
        </p:spPr>
      </p:pic>
      <p:sp>
        <p:nvSpPr>
          <p:cNvPr id="2" name="Title 1"/>
          <p:cNvSpPr>
            <a:spLocks noGrp="1"/>
          </p:cNvSpPr>
          <p:nvPr>
            <p:ph type="title" idx="4294967295"/>
          </p:nvPr>
        </p:nvSpPr>
        <p:spPr>
          <a:xfrm>
            <a:off x="548113" y="441859"/>
            <a:ext cx="11233339" cy="1049412"/>
          </a:xfrm>
        </p:spPr>
        <p:txBody>
          <a:bodyPr>
            <a:normAutofit/>
          </a:bodyPr>
          <a:lstStyle/>
          <a:p>
            <a:r>
              <a:rPr lang="en-US" sz="2400" dirty="0"/>
              <a:t>Alaska and Arctic Maritime Communications and Connectivity Analysis:  </a:t>
            </a:r>
            <a:br>
              <a:rPr lang="en-US" sz="2400" dirty="0"/>
            </a:br>
            <a:r>
              <a:rPr lang="en-US" sz="2400" dirty="0">
                <a:solidFill>
                  <a:srgbClr val="FFFF00"/>
                </a:solidFill>
              </a:rPr>
              <a:t>Description</a:t>
            </a:r>
          </a:p>
        </p:txBody>
      </p:sp>
      <p:sp>
        <p:nvSpPr>
          <p:cNvPr id="3" name="Content Placeholder 2"/>
          <p:cNvSpPr>
            <a:spLocks noGrp="1"/>
          </p:cNvSpPr>
          <p:nvPr>
            <p:ph idx="4294967295"/>
          </p:nvPr>
        </p:nvSpPr>
        <p:spPr>
          <a:xfrm>
            <a:off x="744494" y="1687575"/>
            <a:ext cx="9731744" cy="2109303"/>
          </a:xfrm>
        </p:spPr>
        <p:txBody>
          <a:bodyPr>
            <a:normAutofit fontScale="47500" lnSpcReduction="20000"/>
          </a:bodyPr>
          <a:lstStyle/>
          <a:p>
            <a:pPr marL="0" indent="0">
              <a:buNone/>
            </a:pPr>
            <a:r>
              <a:rPr lang="en-US" dirty="0"/>
              <a:t>Project Description:</a:t>
            </a:r>
          </a:p>
          <a:p>
            <a:pPr marL="0" indent="0">
              <a:buNone/>
            </a:pPr>
            <a:endParaRPr lang="en-US" dirty="0"/>
          </a:p>
          <a:p>
            <a:r>
              <a:rPr lang="en-US" dirty="0"/>
              <a:t>To understand and assess the communication and connectivity challenges unique to the Alaskan and the U.S. Arctic maritime regions through a comprehensive review of mariner communications and connectivity needs, with a focus on near, mid-term, and long-term time horizons.</a:t>
            </a:r>
          </a:p>
          <a:p>
            <a:pPr marL="0" indent="0">
              <a:buNone/>
            </a:pPr>
            <a:endParaRPr lang="en-US" dirty="0"/>
          </a:p>
          <a:p>
            <a:r>
              <a:rPr lang="en-US" dirty="0"/>
              <a:t>To provide an in-depth analysis of emerging technologies, and identify solutions that meet the needs and address the challenges of Alaskan and Arctic mariners</a:t>
            </a:r>
          </a:p>
          <a:p>
            <a:endParaRPr lang="en-US" dirty="0"/>
          </a:p>
          <a:p>
            <a:r>
              <a:rPr lang="en-US" dirty="0"/>
              <a:t>To support the public good by addressing marine communications and connectivity needs that affect mariner and Coastal communities across Alaska and the Arctic.</a:t>
            </a:r>
          </a:p>
          <a:p>
            <a:endParaRPr lang="en-US" dirty="0"/>
          </a:p>
          <a:p>
            <a:pPr marL="0" indent="0">
              <a:buNone/>
            </a:pPr>
            <a:endParaRPr lang="en-US" dirty="0"/>
          </a:p>
          <a:p>
            <a:pPr marL="0" indent="0">
              <a:buNone/>
            </a:pPr>
            <a:endParaRPr lang="en-US" dirty="0"/>
          </a:p>
          <a:p>
            <a:pPr marL="0" indent="0">
              <a:buNone/>
            </a:pPr>
            <a:endParaRPr lang="en-US" dirty="0"/>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25139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4455B8C8-46E8-6640-8968-2B885073C6C6}"/>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978457" y="1380885"/>
            <a:ext cx="6497781" cy="4864648"/>
          </a:xfrm>
          <a:prstGeom prst="rect">
            <a:avLst/>
          </a:prstGeom>
        </p:spPr>
      </p:pic>
      <p:sp>
        <p:nvSpPr>
          <p:cNvPr id="2" name="Title 1"/>
          <p:cNvSpPr>
            <a:spLocks noGrp="1"/>
          </p:cNvSpPr>
          <p:nvPr>
            <p:ph type="title" idx="4294967295"/>
          </p:nvPr>
        </p:nvSpPr>
        <p:spPr>
          <a:xfrm>
            <a:off x="548113" y="441859"/>
            <a:ext cx="11233339" cy="1049412"/>
          </a:xfrm>
        </p:spPr>
        <p:txBody>
          <a:bodyPr>
            <a:normAutofit/>
          </a:bodyPr>
          <a:lstStyle/>
          <a:p>
            <a:r>
              <a:rPr lang="en-US" sz="2400" dirty="0"/>
              <a:t>Alaska and Arctic Maritime Communications and Connectivity Analysis:  </a:t>
            </a:r>
            <a:br>
              <a:rPr lang="en-US" sz="2400" dirty="0"/>
            </a:br>
            <a:r>
              <a:rPr lang="en-US" sz="2400" dirty="0">
                <a:solidFill>
                  <a:srgbClr val="FFFF00"/>
                </a:solidFill>
              </a:rPr>
              <a:t>Baseline</a:t>
            </a:r>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Content Placeholder 2">
            <a:extLst>
              <a:ext uri="{FF2B5EF4-FFF2-40B4-BE49-F238E27FC236}">
                <a16:creationId xmlns:a16="http://schemas.microsoft.com/office/drawing/2014/main" id="{CC7DFDB6-BB17-CB44-8A0F-784A0AC768DC}"/>
              </a:ext>
            </a:extLst>
          </p:cNvPr>
          <p:cNvSpPr txBox="1">
            <a:spLocks/>
          </p:cNvSpPr>
          <p:nvPr/>
        </p:nvSpPr>
        <p:spPr>
          <a:xfrm>
            <a:off x="744494" y="1687575"/>
            <a:ext cx="9731744" cy="2642200"/>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500" dirty="0"/>
              <a:t>Project Baseline:</a:t>
            </a:r>
          </a:p>
          <a:p>
            <a:pPr marL="0" indent="0">
              <a:buFont typeface="Arial" panose="020B0604020202020204" pitchFamily="34" charset="0"/>
              <a:buNone/>
            </a:pPr>
            <a:endParaRPr lang="en-US" sz="3500" dirty="0"/>
          </a:p>
          <a:p>
            <a:endParaRPr lang="en-US" sz="3500" dirty="0"/>
          </a:p>
          <a:p>
            <a:r>
              <a:rPr lang="en-US" sz="3500" dirty="0"/>
              <a:t>Many Alaskan and Arctic mariners, including commercial and industry operators, subsistence hunters, and hundreds of village communities, continue to operate in a largely communications deprived environment, unable to connect ship-to-shore or, ship-to-aircraft (and vice versa), for weeks at a time.</a:t>
            </a:r>
          </a:p>
          <a:p>
            <a:endParaRPr lang="en-US" sz="3500" dirty="0"/>
          </a:p>
          <a:p>
            <a:r>
              <a:rPr lang="en-US" sz="3500" dirty="0"/>
              <a:t>From the 2019 USCG Arctic Strategic Outlook: “The high latitudes suffer from poor propagation of radio signals, geomagnetic interference, scant landside infrastructure, and limited satellite coverage and bandwidth. Some Arctic communities have cellular phone networks, but these are often constrained by limited coverage, capacity, and reliability. Closing the communications gap is a whole-of-government challenge and will require intensive partnerships across the interagency, industry, and the international community, as well as the State of Alaska and Alaska Native communities.”</a:t>
            </a:r>
          </a:p>
          <a:p>
            <a:endParaRPr lang="en-US" dirty="0"/>
          </a:p>
          <a:p>
            <a:endParaRPr lang="en-US" dirty="0"/>
          </a:p>
          <a:p>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endParaRPr lang="en-US" dirty="0"/>
          </a:p>
        </p:txBody>
      </p:sp>
    </p:spTree>
    <p:extLst>
      <p:ext uri="{BB962C8B-B14F-4D97-AF65-F5344CB8AC3E}">
        <p14:creationId xmlns:p14="http://schemas.microsoft.com/office/powerpoint/2010/main" val="3162365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89726" y="1625353"/>
            <a:ext cx="10850078" cy="2597195"/>
          </a:xfrm>
        </p:spPr>
        <p:txBody>
          <a:bodyPr>
            <a:normAutofit fontScale="70000" lnSpcReduction="20000"/>
          </a:bodyPr>
          <a:lstStyle/>
          <a:p>
            <a:r>
              <a:rPr lang="en-US" dirty="0"/>
              <a:t>Reliable and effective communications with mariners is essential to all USCG mission areas. </a:t>
            </a:r>
          </a:p>
          <a:p>
            <a:pPr marL="0" indent="0">
              <a:buNone/>
            </a:pPr>
            <a:endParaRPr lang="en-US" dirty="0"/>
          </a:p>
          <a:p>
            <a:pPr lvl="1"/>
            <a:r>
              <a:rPr lang="en-US" dirty="0"/>
              <a:t>Reliable and effective communications with/among mariners:</a:t>
            </a:r>
          </a:p>
          <a:p>
            <a:pPr lvl="2"/>
            <a:r>
              <a:rPr lang="en-US" dirty="0">
                <a:solidFill>
                  <a:srgbClr val="FFFF00"/>
                </a:solidFill>
              </a:rPr>
              <a:t>Reduces risk to mariners </a:t>
            </a:r>
            <a:r>
              <a:rPr lang="en-US" dirty="0"/>
              <a:t>(Notice to mariners, safety broadcasts, weather broadcasts)</a:t>
            </a:r>
          </a:p>
          <a:p>
            <a:pPr lvl="2"/>
            <a:r>
              <a:rPr lang="en-US" dirty="0">
                <a:solidFill>
                  <a:srgbClr val="FFFF00"/>
                </a:solidFill>
              </a:rPr>
              <a:t>Saves lives </a:t>
            </a:r>
            <a:r>
              <a:rPr lang="en-US" dirty="0"/>
              <a:t>(Effective emergency response, alerting Good Samaritans)</a:t>
            </a:r>
          </a:p>
          <a:p>
            <a:pPr lvl="2"/>
            <a:r>
              <a:rPr lang="en-US" dirty="0">
                <a:solidFill>
                  <a:srgbClr val="FFFF00"/>
                </a:solidFill>
              </a:rPr>
              <a:t>Increases Domain Awareness </a:t>
            </a:r>
            <a:r>
              <a:rPr lang="en-US" dirty="0"/>
              <a:t>(mariner observations and reporting of pollution &amp; obstructions)</a:t>
            </a:r>
          </a:p>
          <a:p>
            <a:pPr lvl="2"/>
            <a:r>
              <a:rPr lang="en-US" dirty="0">
                <a:solidFill>
                  <a:srgbClr val="FFFF00"/>
                </a:solidFill>
              </a:rPr>
              <a:t>Reduces risks to responders </a:t>
            </a:r>
            <a:r>
              <a:rPr lang="en-US" dirty="0"/>
              <a:t>(increased situational awareness, shortened search time, proper response resources)</a:t>
            </a:r>
          </a:p>
          <a:p>
            <a:pPr lvl="2"/>
            <a:r>
              <a:rPr lang="en-US" dirty="0">
                <a:solidFill>
                  <a:srgbClr val="FFFF00"/>
                </a:solidFill>
              </a:rPr>
              <a:t>Protects the environment </a:t>
            </a:r>
            <a:r>
              <a:rPr lang="en-US" dirty="0">
                <a:solidFill>
                  <a:srgbClr val="F8F8F8"/>
                </a:solidFill>
              </a:rPr>
              <a:t>(fast and accurate reports of spills speed up response times and reduce amount of discharge)</a:t>
            </a:r>
          </a:p>
          <a:p>
            <a:pPr lvl="2"/>
            <a:r>
              <a:rPr lang="en-US" dirty="0">
                <a:solidFill>
                  <a:srgbClr val="FFFF00"/>
                </a:solidFill>
              </a:rPr>
              <a:t>Reduces USCG investigative workload </a:t>
            </a:r>
            <a:r>
              <a:rPr lang="en-US" dirty="0"/>
              <a:t>(Reports of Overdue mariners, shortens and increases the effectiveness of interviews)</a:t>
            </a:r>
          </a:p>
          <a:p>
            <a:pPr lvl="2"/>
            <a:endParaRPr lang="en-US" dirty="0"/>
          </a:p>
          <a:p>
            <a:endParaRPr lang="en-US" dirty="0"/>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Relevance</a:t>
            </a:r>
          </a:p>
        </p:txBody>
      </p:sp>
      <p:pic>
        <p:nvPicPr>
          <p:cNvPr id="6" name="Picture Placeholder 8" descr="Diagram&#10;&#10;Description automatically generated">
            <a:extLst>
              <a:ext uri="{FF2B5EF4-FFF2-40B4-BE49-F238E27FC236}">
                <a16:creationId xmlns:a16="http://schemas.microsoft.com/office/drawing/2014/main" id="{55CE92A7-B395-8D45-A4C7-C686A55FD671}"/>
              </a:ext>
            </a:extLst>
          </p:cNvPr>
          <p:cNvPicPr>
            <a:picLocks noChangeAspect="1"/>
          </p:cNvPicPr>
          <p:nvPr/>
        </p:nvPicPr>
        <p:blipFill>
          <a:blip r:embed="rId2">
            <a:extLst>
              <a:ext uri="{28A0092B-C50C-407E-A947-70E740481C1C}">
                <a14:useLocalDpi xmlns:a14="http://schemas.microsoft.com/office/drawing/2010/main" val="0"/>
              </a:ext>
            </a:extLst>
          </a:blip>
          <a:srcRect l="99" r="99"/>
          <a:stretch>
            <a:fillRect/>
          </a:stretch>
        </p:blipFill>
        <p:spPr>
          <a:xfrm>
            <a:off x="7444747" y="4110284"/>
            <a:ext cx="3733800" cy="2244725"/>
          </a:xfrm>
          <a:prstGeom prst="rect">
            <a:avLst/>
          </a:prstGeom>
        </p:spPr>
      </p:pic>
      <p:pic>
        <p:nvPicPr>
          <p:cNvPr id="7" name="Picture 6" descr="Map&#10;&#10;Description automatically generated">
            <a:extLst>
              <a:ext uri="{FF2B5EF4-FFF2-40B4-BE49-F238E27FC236}">
                <a16:creationId xmlns:a16="http://schemas.microsoft.com/office/drawing/2014/main" id="{CE164CCF-73A8-8E4E-B049-612CC4283031}"/>
              </a:ext>
            </a:extLst>
          </p:cNvPr>
          <p:cNvPicPr>
            <a:picLocks noChangeAspect="1"/>
          </p:cNvPicPr>
          <p:nvPr/>
        </p:nvPicPr>
        <p:blipFill>
          <a:blip r:embed="rId3">
            <a:alphaModFix amt="67000"/>
            <a:extLst>
              <a:ext uri="{28A0092B-C50C-407E-A947-70E740481C1C}">
                <a14:useLocalDpi xmlns:a14="http://schemas.microsoft.com/office/drawing/2010/main" val="0"/>
              </a:ext>
            </a:extLst>
          </a:blip>
          <a:stretch>
            <a:fillRect/>
          </a:stretch>
        </p:blipFill>
        <p:spPr>
          <a:xfrm>
            <a:off x="7446364" y="4110284"/>
            <a:ext cx="3733800" cy="2244725"/>
          </a:xfrm>
          <a:prstGeom prst="rect">
            <a:avLst/>
          </a:prstGeom>
        </p:spPr>
      </p:pic>
    </p:spTree>
    <p:extLst>
      <p:ext uri="{BB962C8B-B14F-4D97-AF65-F5344CB8AC3E}">
        <p14:creationId xmlns:p14="http://schemas.microsoft.com/office/powerpoint/2010/main" val="59829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10548" y="1320553"/>
            <a:ext cx="10850078" cy="4041439"/>
          </a:xfrm>
        </p:spPr>
        <p:txBody>
          <a:bodyPr>
            <a:normAutofit fontScale="62500" lnSpcReduction="20000"/>
          </a:bodyPr>
          <a:lstStyle/>
          <a:p>
            <a:pPr marL="0" indent="0">
              <a:buNone/>
            </a:pPr>
            <a:endParaRPr lang="en-US" dirty="0"/>
          </a:p>
          <a:p>
            <a:pPr marL="0" indent="0">
              <a:buNone/>
            </a:pPr>
            <a:r>
              <a:rPr lang="en-US" dirty="0"/>
              <a:t>Research Method:</a:t>
            </a:r>
          </a:p>
          <a:p>
            <a:endParaRPr lang="en-US" dirty="0"/>
          </a:p>
          <a:p>
            <a:r>
              <a:rPr lang="en-US" dirty="0"/>
              <a:t>This project includes:</a:t>
            </a:r>
          </a:p>
          <a:p>
            <a:r>
              <a:rPr lang="en-US" dirty="0"/>
              <a:t>a comprehensive review of mariner communications and connectivity needs for Alaska and the U.S. Arctic, </a:t>
            </a:r>
          </a:p>
          <a:p>
            <a:r>
              <a:rPr lang="en-US" dirty="0"/>
              <a:t>a focus on near, mid-term, and long-term time horizons. </a:t>
            </a:r>
          </a:p>
          <a:p>
            <a:r>
              <a:rPr lang="en-US" dirty="0"/>
              <a:t>leveraging a sequenced and iterative approach, with each phase informing subsequent research</a:t>
            </a:r>
          </a:p>
          <a:p>
            <a:pPr lvl="1"/>
            <a:r>
              <a:rPr lang="en-US" dirty="0"/>
              <a:t>literature review </a:t>
            </a:r>
          </a:p>
          <a:p>
            <a:pPr lvl="1"/>
            <a:r>
              <a:rPr lang="en-US" dirty="0"/>
              <a:t>establishment of a Core Advisory Team </a:t>
            </a:r>
          </a:p>
          <a:p>
            <a:pPr lvl="1"/>
            <a:r>
              <a:rPr lang="en-US" dirty="0"/>
              <a:t>establishment of project working groups. </a:t>
            </a:r>
          </a:p>
          <a:p>
            <a:r>
              <a:rPr lang="en-US" dirty="0"/>
              <a:t>the development of an in-depth market survey which will serve as the primary data-gathering stage </a:t>
            </a:r>
          </a:p>
          <a:p>
            <a:r>
              <a:rPr lang="en-US" dirty="0"/>
              <a:t>the creation of a draft knowledge product </a:t>
            </a:r>
          </a:p>
          <a:p>
            <a:r>
              <a:rPr lang="en-US" dirty="0"/>
              <a:t>a final capstone workshop to assess the draft knowledge product. </a:t>
            </a:r>
          </a:p>
          <a:p>
            <a:r>
              <a:rPr lang="en-US" dirty="0"/>
              <a:t>the finalization of a comprehensive final knowledge product.</a:t>
            </a:r>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Method</a:t>
            </a:r>
          </a:p>
        </p:txBody>
      </p:sp>
    </p:spTree>
    <p:extLst>
      <p:ext uri="{BB962C8B-B14F-4D97-AF65-F5344CB8AC3E}">
        <p14:creationId xmlns:p14="http://schemas.microsoft.com/office/powerpoint/2010/main" val="1359030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6" name="Title 1">
            <a:extLst>
              <a:ext uri="{FF2B5EF4-FFF2-40B4-BE49-F238E27FC236}">
                <a16:creationId xmlns:a16="http://schemas.microsoft.com/office/drawing/2014/main" id="{B13BCD2A-8EDE-EF4F-A5F8-5E237742B315}"/>
              </a:ext>
            </a:extLst>
          </p:cNvPr>
          <p:cNvSpPr txBox="1">
            <a:spLocks/>
          </p:cNvSpPr>
          <p:nvPr/>
        </p:nvSpPr>
        <p:spPr>
          <a:xfrm>
            <a:off x="548113" y="441859"/>
            <a:ext cx="11233339" cy="721357"/>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Schedule</a:t>
            </a:r>
          </a:p>
        </p:txBody>
      </p:sp>
      <p:pic>
        <p:nvPicPr>
          <p:cNvPr id="12" name="Picture 11" descr="Graphical user interface, application, table&#10;&#10;Description automatically generated">
            <a:extLst>
              <a:ext uri="{FF2B5EF4-FFF2-40B4-BE49-F238E27FC236}">
                <a16:creationId xmlns:a16="http://schemas.microsoft.com/office/drawing/2014/main" id="{1C42DA8F-6D89-5541-9EA0-DDFD8E76B2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8797" y="897210"/>
            <a:ext cx="9335090" cy="5063579"/>
          </a:xfrm>
          <a:prstGeom prst="rect">
            <a:avLst/>
          </a:prstGeom>
        </p:spPr>
      </p:pic>
      <p:sp>
        <p:nvSpPr>
          <p:cNvPr id="13" name="TextBox 12">
            <a:extLst>
              <a:ext uri="{FF2B5EF4-FFF2-40B4-BE49-F238E27FC236}">
                <a16:creationId xmlns:a16="http://schemas.microsoft.com/office/drawing/2014/main" id="{E05D8E23-D049-A443-ADE2-74077D9239F6}"/>
              </a:ext>
            </a:extLst>
          </p:cNvPr>
          <p:cNvSpPr txBox="1"/>
          <p:nvPr/>
        </p:nvSpPr>
        <p:spPr>
          <a:xfrm>
            <a:off x="183957" y="1297298"/>
            <a:ext cx="1954125" cy="369332"/>
          </a:xfrm>
          <a:prstGeom prst="rect">
            <a:avLst/>
          </a:prstGeom>
          <a:noFill/>
        </p:spPr>
        <p:txBody>
          <a:bodyPr wrap="none" rtlCol="0">
            <a:spAutoFit/>
          </a:bodyPr>
          <a:lstStyle/>
          <a:p>
            <a:r>
              <a:rPr lang="en-US" dirty="0"/>
              <a:t>As/of 28 May 2021</a:t>
            </a:r>
          </a:p>
        </p:txBody>
      </p:sp>
    </p:spTree>
    <p:extLst>
      <p:ext uri="{BB962C8B-B14F-4D97-AF65-F5344CB8AC3E}">
        <p14:creationId xmlns:p14="http://schemas.microsoft.com/office/powerpoint/2010/main" val="3353792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1:  Conducting a comprehensive literature review</a:t>
            </a:r>
          </a:p>
        </p:txBody>
      </p:sp>
      <p:sp>
        <p:nvSpPr>
          <p:cNvPr id="9" name="TextBox 8">
            <a:extLst>
              <a:ext uri="{FF2B5EF4-FFF2-40B4-BE49-F238E27FC236}">
                <a16:creationId xmlns:a16="http://schemas.microsoft.com/office/drawing/2014/main" id="{CAAFDAC7-1940-B84B-8F1C-B0FEACD19DFB}"/>
              </a:ext>
            </a:extLst>
          </p:cNvPr>
          <p:cNvSpPr txBox="1"/>
          <p:nvPr/>
        </p:nvSpPr>
        <p:spPr>
          <a:xfrm>
            <a:off x="1280766" y="1684243"/>
            <a:ext cx="8987791" cy="1569660"/>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Literature review is in production and is oriented to identify the gaps and shortfalls of existing communications and connectivity systems in the U.S. Arctic </a:t>
            </a:r>
          </a:p>
          <a:p>
            <a:endParaRPr lang="en-US" dirty="0">
              <a:solidFill>
                <a:srgbClr val="F8F8F8"/>
              </a:solidFill>
              <a:latin typeface="Franklin Gothic Book" panose="020B0503020102020204" pitchFamily="34" charset="0"/>
            </a:endParaRP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First draft completed by the ADAC office with outstanding support from ADAC Fellows</a:t>
            </a: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Second draft in progress with support from Sandia National Labs and ASRC Federal</a:t>
            </a: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Second draft Literature review will be made available to the AAMC&amp;CA Core Team in early June</a:t>
            </a:r>
          </a:p>
        </p:txBody>
      </p:sp>
    </p:spTree>
    <p:extLst>
      <p:ext uri="{BB962C8B-B14F-4D97-AF65-F5344CB8AC3E}">
        <p14:creationId xmlns:p14="http://schemas.microsoft.com/office/powerpoint/2010/main" val="570482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2:  Forming the project Core Advisory team</a:t>
            </a:r>
          </a:p>
        </p:txBody>
      </p:sp>
      <p:sp>
        <p:nvSpPr>
          <p:cNvPr id="6" name="TextBox 5">
            <a:extLst>
              <a:ext uri="{FF2B5EF4-FFF2-40B4-BE49-F238E27FC236}">
                <a16:creationId xmlns:a16="http://schemas.microsoft.com/office/drawing/2014/main" id="{4B27726E-F9F3-8846-AAF2-6AF400A0143D}"/>
              </a:ext>
            </a:extLst>
          </p:cNvPr>
          <p:cNvSpPr txBox="1"/>
          <p:nvPr/>
        </p:nvSpPr>
        <p:spPr>
          <a:xfrm>
            <a:off x="1280766" y="1684243"/>
            <a:ext cx="8987791" cy="1938992"/>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AAMC&amp;CA Core Team has been formed and regular meetings are underway.</a:t>
            </a:r>
          </a:p>
          <a:p>
            <a:r>
              <a:rPr lang="en-US" sz="1400" dirty="0">
                <a:solidFill>
                  <a:srgbClr val="F8F8F8"/>
                </a:solidFill>
                <a:latin typeface="Franklin Gothic Book" panose="020B0503020102020204" pitchFamily="34" charset="0"/>
              </a:rPr>
              <a:t>The Core team will ensure the Project Investigators are meeting the goals and objectives of the project. Throughout the duration of the project, members of the Core Team will continue to participate in virtual assessments and will be able to listen to all working group meetings.  The Core Team will review/edit all documents produced during the project, including the final knowledge product. </a:t>
            </a:r>
          </a:p>
          <a:p>
            <a:endParaRPr lang="en-US" dirty="0">
              <a:solidFill>
                <a:srgbClr val="F8F8F8"/>
              </a:solidFill>
              <a:latin typeface="Franklin Gothic Book" panose="020B0503020102020204" pitchFamily="34" charset="0"/>
            </a:endParaRP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AAMC&amp;CA Core Team currently has 32 members</a:t>
            </a: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Team has conducted 5 meetings, with the 6</a:t>
            </a:r>
            <a:r>
              <a:rPr lang="en-US" sz="1400" baseline="30000" dirty="0">
                <a:solidFill>
                  <a:srgbClr val="F8F8F8"/>
                </a:solidFill>
                <a:latin typeface="Franklin Gothic Book" panose="020B0503020102020204" pitchFamily="34" charset="0"/>
              </a:rPr>
              <a:t>th</a:t>
            </a:r>
            <a:r>
              <a:rPr lang="en-US" sz="1400" dirty="0">
                <a:solidFill>
                  <a:srgbClr val="F8F8F8"/>
                </a:solidFill>
                <a:latin typeface="Franklin Gothic Book" panose="020B0503020102020204" pitchFamily="34" charset="0"/>
              </a:rPr>
              <a:t> meeting planned for 14 June 2021</a:t>
            </a:r>
          </a:p>
        </p:txBody>
      </p:sp>
    </p:spTree>
    <p:extLst>
      <p:ext uri="{BB962C8B-B14F-4D97-AF65-F5344CB8AC3E}">
        <p14:creationId xmlns:p14="http://schemas.microsoft.com/office/powerpoint/2010/main" val="2299900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3:  Engaging the Community meetings</a:t>
            </a:r>
          </a:p>
        </p:txBody>
      </p:sp>
      <p:sp>
        <p:nvSpPr>
          <p:cNvPr id="6" name="TextBox 5">
            <a:extLst>
              <a:ext uri="{FF2B5EF4-FFF2-40B4-BE49-F238E27FC236}">
                <a16:creationId xmlns:a16="http://schemas.microsoft.com/office/drawing/2014/main" id="{BACF19D5-4B18-5C47-91E8-317B34F30913}"/>
              </a:ext>
            </a:extLst>
          </p:cNvPr>
          <p:cNvSpPr txBox="1"/>
          <p:nvPr/>
        </p:nvSpPr>
        <p:spPr>
          <a:xfrm>
            <a:off x="675203" y="1536174"/>
            <a:ext cx="10164373" cy="3354765"/>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AAMC&amp;CA Engaging the Community meetings are underway and in progress</a:t>
            </a:r>
          </a:p>
          <a:p>
            <a:endParaRPr lang="en-US"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The Core Team with key project stakeholders will seek to clearly establish Alaskan and Arctic maritime communication and connectivity needs, and to define the scope of project for stakeholders. </a:t>
            </a:r>
          </a:p>
          <a:p>
            <a:endParaRPr lang="en-US"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Region 1:  Southeast Alaska.</a:t>
            </a:r>
          </a:p>
          <a:p>
            <a:pPr lvl="1"/>
            <a:r>
              <a:rPr lang="en-US" sz="1400" dirty="0">
                <a:solidFill>
                  <a:srgbClr val="F8F8F8"/>
                </a:solidFill>
                <a:latin typeface="Franklin Gothic Book" panose="020B0503020102020204" pitchFamily="34" charset="0"/>
              </a:rPr>
              <a:t>Region 2:  Southcentral Alaska (extending from Cordova to Kodiak, including Prince William Sound and Cook Inlet).</a:t>
            </a:r>
          </a:p>
          <a:p>
            <a:pPr lvl="1"/>
            <a:r>
              <a:rPr lang="en-US" sz="1400" dirty="0">
                <a:solidFill>
                  <a:srgbClr val="F8F8F8"/>
                </a:solidFill>
                <a:latin typeface="Franklin Gothic Book" panose="020B0503020102020204" pitchFamily="34" charset="0"/>
              </a:rPr>
              <a:t>Region 3:  Alaska Peninsula and Aleutian Islands.</a:t>
            </a:r>
          </a:p>
          <a:p>
            <a:pPr lvl="1"/>
            <a:r>
              <a:rPr lang="en-US" sz="1400" dirty="0">
                <a:solidFill>
                  <a:srgbClr val="F8F8F8"/>
                </a:solidFill>
                <a:latin typeface="Franklin Gothic Book" panose="020B0503020102020204" pitchFamily="34" charset="0"/>
              </a:rPr>
              <a:t>Region 4:  Bering Sea (extending from Bristol Bay Northward to Bering Straits, to include Norton Sound).</a:t>
            </a:r>
          </a:p>
          <a:p>
            <a:pPr lvl="1"/>
            <a:r>
              <a:rPr lang="en-US" sz="1400" dirty="0">
                <a:solidFill>
                  <a:srgbClr val="F8F8F8"/>
                </a:solidFill>
                <a:latin typeface="Franklin Gothic Book" panose="020B0503020102020204" pitchFamily="34" charset="0"/>
              </a:rPr>
              <a:t>Region 5:  Chukchi Sea.</a:t>
            </a:r>
          </a:p>
          <a:p>
            <a:pPr lvl="1"/>
            <a:r>
              <a:rPr lang="en-US" sz="1400" dirty="0">
                <a:solidFill>
                  <a:srgbClr val="F8F8F8"/>
                </a:solidFill>
                <a:latin typeface="Franklin Gothic Book" panose="020B0503020102020204" pitchFamily="34" charset="0"/>
              </a:rPr>
              <a:t>Region 6:  Beaufort Sea.</a:t>
            </a:r>
            <a:endParaRPr lang="en-US" dirty="0">
              <a:solidFill>
                <a:srgbClr val="F8F8F8"/>
              </a:solidFill>
              <a:latin typeface="Franklin Gothic Book" panose="020B0503020102020204" pitchFamily="34" charset="0"/>
            </a:endParaRPr>
          </a:p>
          <a:p>
            <a:endParaRPr lang="en-US" dirty="0">
              <a:solidFill>
                <a:srgbClr val="F8F8F8"/>
              </a:solidFill>
              <a:latin typeface="Franklin Gothic Book" panose="020B0503020102020204" pitchFamily="34" charset="0"/>
            </a:endParaRPr>
          </a:p>
          <a:p>
            <a:pPr marL="1200150" lvl="2" indent="-285750">
              <a:buFont typeface="Arial" panose="020B0604020202020204" pitchFamily="34" charset="0"/>
              <a:buChar char="•"/>
            </a:pPr>
            <a:r>
              <a:rPr lang="en-US" sz="1400" dirty="0">
                <a:solidFill>
                  <a:srgbClr val="F8F8F8"/>
                </a:solidFill>
                <a:latin typeface="Franklin Gothic Book" panose="020B0503020102020204" pitchFamily="34" charset="0"/>
              </a:rPr>
              <a:t>The Fifth round of meetings is scheduled for the week of 21 June 2021</a:t>
            </a:r>
          </a:p>
          <a:p>
            <a:pPr marL="742950" lvl="1" indent="-285750">
              <a:buFont typeface="Arial" panose="020B0604020202020204" pitchFamily="34" charset="0"/>
              <a:buChar char="•"/>
            </a:pPr>
            <a:endParaRPr lang="en-US" sz="1400" dirty="0">
              <a:solidFill>
                <a:srgbClr val="F8F8F8"/>
              </a:solidFill>
              <a:latin typeface="Franklin Gothic Book" panose="020B0503020102020204" pitchFamily="34" charset="0"/>
            </a:endParaRPr>
          </a:p>
        </p:txBody>
      </p:sp>
    </p:spTree>
    <p:extLst>
      <p:ext uri="{BB962C8B-B14F-4D97-AF65-F5344CB8AC3E}">
        <p14:creationId xmlns:p14="http://schemas.microsoft.com/office/powerpoint/2010/main" val="1854994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4:  Establishing virtual Working Groups</a:t>
            </a:r>
          </a:p>
        </p:txBody>
      </p:sp>
      <p:sp>
        <p:nvSpPr>
          <p:cNvPr id="6" name="TextBox 5">
            <a:extLst>
              <a:ext uri="{FF2B5EF4-FFF2-40B4-BE49-F238E27FC236}">
                <a16:creationId xmlns:a16="http://schemas.microsoft.com/office/drawing/2014/main" id="{BACF19D5-4B18-5C47-91E8-317B34F30913}"/>
              </a:ext>
            </a:extLst>
          </p:cNvPr>
          <p:cNvSpPr txBox="1"/>
          <p:nvPr/>
        </p:nvSpPr>
        <p:spPr>
          <a:xfrm>
            <a:off x="675203" y="1536174"/>
            <a:ext cx="10164373" cy="2277547"/>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AAMC&amp;CA virtual Working Groups have been defined and registration is currently underway.  The first Working Groups meetings will take place in late June or early July 2021</a:t>
            </a:r>
          </a:p>
          <a:p>
            <a:endParaRPr lang="en-US" dirty="0">
              <a:solidFill>
                <a:srgbClr val="F8F8F8"/>
              </a:solidFill>
              <a:latin typeface="Franklin Gothic Book" panose="020B0503020102020204" pitchFamily="34" charset="0"/>
            </a:endParaRPr>
          </a:p>
          <a:p>
            <a:endParaRPr lang="en-US"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Arctic Region Working Group</a:t>
            </a:r>
          </a:p>
          <a:p>
            <a:pPr lvl="1"/>
            <a:endParaRPr lang="en-US" sz="1400" dirty="0">
              <a:solidFill>
                <a:srgbClr val="F8F8F8"/>
              </a:solidFill>
              <a:latin typeface="Franklin Gothic Book" panose="020B0503020102020204" pitchFamily="34" charset="0"/>
            </a:endParaRPr>
          </a:p>
          <a:p>
            <a:pPr lvl="1"/>
            <a:endParaRPr lang="en-US" sz="1400"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Non-Arctic Region Working Group</a:t>
            </a:r>
            <a:endParaRPr lang="en-US" dirty="0">
              <a:solidFill>
                <a:srgbClr val="F8F8F8"/>
              </a:solidFill>
              <a:latin typeface="Franklin Gothic Book" panose="020B0503020102020204" pitchFamily="34" charset="0"/>
            </a:endParaRPr>
          </a:p>
          <a:p>
            <a:pPr lvl="1"/>
            <a:endParaRPr lang="en-US" sz="1400" dirty="0">
              <a:solidFill>
                <a:srgbClr val="F8F8F8"/>
              </a:solidFill>
              <a:latin typeface="Franklin Gothic Book" panose="020B0503020102020204" pitchFamily="34" charset="0"/>
            </a:endParaRPr>
          </a:p>
        </p:txBody>
      </p:sp>
    </p:spTree>
    <p:extLst>
      <p:ext uri="{BB962C8B-B14F-4D97-AF65-F5344CB8AC3E}">
        <p14:creationId xmlns:p14="http://schemas.microsoft.com/office/powerpoint/2010/main" val="3507197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Southeast Alaska Region:</a:t>
            </a:r>
          </a:p>
        </p:txBody>
      </p:sp>
      <p:pic>
        <p:nvPicPr>
          <p:cNvPr id="2" name="Picture 1">
            <a:extLst>
              <a:ext uri="{FF2B5EF4-FFF2-40B4-BE49-F238E27FC236}">
                <a16:creationId xmlns:a16="http://schemas.microsoft.com/office/drawing/2014/main" id="{6B6F79E7-E1B8-5E4A-BCFE-26D92A10AA2F}"/>
              </a:ext>
            </a:extLst>
          </p:cNvPr>
          <p:cNvPicPr>
            <a:picLocks noChangeAspect="1"/>
          </p:cNvPicPr>
          <p:nvPr/>
        </p:nvPicPr>
        <p:blipFill>
          <a:blip r:embed="rId2"/>
          <a:stretch>
            <a:fillRect/>
          </a:stretch>
        </p:blipFill>
        <p:spPr>
          <a:xfrm>
            <a:off x="4085767" y="1273886"/>
            <a:ext cx="7695685" cy="4310227"/>
          </a:xfrm>
          <a:prstGeom prst="rect">
            <a:avLst/>
          </a:prstGeom>
        </p:spPr>
      </p:pic>
      <p:sp>
        <p:nvSpPr>
          <p:cNvPr id="3" name="TextBox 2">
            <a:extLst>
              <a:ext uri="{FF2B5EF4-FFF2-40B4-BE49-F238E27FC236}">
                <a16:creationId xmlns:a16="http://schemas.microsoft.com/office/drawing/2014/main" id="{CF8C0E48-7653-5749-9DDB-DFED216416E7}"/>
              </a:ext>
            </a:extLst>
          </p:cNvPr>
          <p:cNvSpPr txBox="1"/>
          <p:nvPr/>
        </p:nvSpPr>
        <p:spPr>
          <a:xfrm>
            <a:off x="6777683" y="5584113"/>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4624250E-279C-174A-B7F9-4D98AA4535A2}"/>
              </a:ext>
            </a:extLst>
          </p:cNvPr>
          <p:cNvSpPr txBox="1">
            <a:spLocks/>
          </p:cNvSpPr>
          <p:nvPr/>
        </p:nvSpPr>
        <p:spPr>
          <a:xfrm>
            <a:off x="410548" y="1544489"/>
            <a:ext cx="3371460" cy="193749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Frequent Large passenger vessel and Cruise Ship traffic during summer months</a:t>
            </a:r>
          </a:p>
          <a:p>
            <a:r>
              <a:rPr lang="en-US" dirty="0"/>
              <a:t>A large amount of small fishing vessels</a:t>
            </a:r>
          </a:p>
          <a:p>
            <a:r>
              <a:rPr lang="en-US" dirty="0"/>
              <a:t>Regular tug and barge traffic</a:t>
            </a:r>
          </a:p>
          <a:p>
            <a:r>
              <a:rPr lang="en-US" dirty="0"/>
              <a:t>A large amount of recreational vessel traffic</a:t>
            </a:r>
          </a:p>
          <a:p>
            <a:endParaRPr lang="en-US" dirty="0"/>
          </a:p>
        </p:txBody>
      </p:sp>
    </p:spTree>
    <p:extLst>
      <p:ext uri="{BB962C8B-B14F-4D97-AF65-F5344CB8AC3E}">
        <p14:creationId xmlns:p14="http://schemas.microsoft.com/office/powerpoint/2010/main" val="827674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Southeast Alaska Region:</a:t>
            </a:r>
          </a:p>
        </p:txBody>
      </p:sp>
      <p:pic>
        <p:nvPicPr>
          <p:cNvPr id="3" name="Picture 2" descr="Map&#10;&#10;Description automatically generated">
            <a:extLst>
              <a:ext uri="{FF2B5EF4-FFF2-40B4-BE49-F238E27FC236}">
                <a16:creationId xmlns:a16="http://schemas.microsoft.com/office/drawing/2014/main" id="{2D258CB6-DFD5-2F4A-81A6-A857E9239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6071" y="1322692"/>
            <a:ext cx="5405534" cy="4054150"/>
          </a:xfrm>
          <a:prstGeom prst="rect">
            <a:avLst/>
          </a:prstGeom>
        </p:spPr>
      </p:pic>
      <p:pic>
        <p:nvPicPr>
          <p:cNvPr id="7" name="Picture 6" descr="A picture containing outdoor, snow, sky, nature&#10;&#10;Description automatically generated">
            <a:extLst>
              <a:ext uri="{FF2B5EF4-FFF2-40B4-BE49-F238E27FC236}">
                <a16:creationId xmlns:a16="http://schemas.microsoft.com/office/drawing/2014/main" id="{ED9ECDAF-2CBD-C147-AF3F-F0A63F8A13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279" y="3930800"/>
            <a:ext cx="3102500" cy="2326875"/>
          </a:xfrm>
          <a:prstGeom prst="rect">
            <a:avLst/>
          </a:prstGeom>
        </p:spPr>
      </p:pic>
      <p:pic>
        <p:nvPicPr>
          <p:cNvPr id="9" name="Picture 8" descr="A picture containing sky, outdoor&#10;&#10;Description automatically generated">
            <a:extLst>
              <a:ext uri="{FF2B5EF4-FFF2-40B4-BE49-F238E27FC236}">
                <a16:creationId xmlns:a16="http://schemas.microsoft.com/office/drawing/2014/main" id="{17D10EC6-17E2-724A-85C4-D771942552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0337" y="1155331"/>
            <a:ext cx="2511115" cy="1878947"/>
          </a:xfrm>
          <a:prstGeom prst="rect">
            <a:avLst/>
          </a:prstGeom>
        </p:spPr>
      </p:pic>
      <p:sp>
        <p:nvSpPr>
          <p:cNvPr id="10" name="Content Placeholder 2">
            <a:extLst>
              <a:ext uri="{FF2B5EF4-FFF2-40B4-BE49-F238E27FC236}">
                <a16:creationId xmlns:a16="http://schemas.microsoft.com/office/drawing/2014/main" id="{57DF9571-58C3-D948-A865-4AA27AE36BD1}"/>
              </a:ext>
            </a:extLst>
          </p:cNvPr>
          <p:cNvSpPr txBox="1">
            <a:spLocks/>
          </p:cNvSpPr>
          <p:nvPr/>
        </p:nvSpPr>
        <p:spPr>
          <a:xfrm>
            <a:off x="257762" y="1322692"/>
            <a:ext cx="4930517" cy="260810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Small fishing vessels and recreational vessels that frequently transit VHF dead zones</a:t>
            </a:r>
          </a:p>
          <a:p>
            <a:r>
              <a:rPr lang="en-US" dirty="0"/>
              <a:t>VHF RFF/Site outages</a:t>
            </a:r>
          </a:p>
          <a:p>
            <a:r>
              <a:rPr lang="en-US" dirty="0"/>
              <a:t>VHF is most widely used communications method followed by cell phones</a:t>
            </a:r>
          </a:p>
          <a:p>
            <a:r>
              <a:rPr lang="en-US" dirty="0"/>
              <a:t>Satellites/Satellite communications blocked/disrupted by mountainous terrain</a:t>
            </a:r>
          </a:p>
          <a:p>
            <a:r>
              <a:rPr lang="en-US" dirty="0"/>
              <a:t>Unreliable Satellite speed of service</a:t>
            </a:r>
          </a:p>
          <a:p>
            <a:r>
              <a:rPr lang="en-US" dirty="0"/>
              <a:t> Sat phones and HF used only on larger vessels</a:t>
            </a:r>
          </a:p>
          <a:p>
            <a:endParaRPr lang="en-US" dirty="0"/>
          </a:p>
          <a:p>
            <a:endParaRPr lang="en-US" dirty="0"/>
          </a:p>
        </p:txBody>
      </p:sp>
    </p:spTree>
    <p:extLst>
      <p:ext uri="{BB962C8B-B14F-4D97-AF65-F5344CB8AC3E}">
        <p14:creationId xmlns:p14="http://schemas.microsoft.com/office/powerpoint/2010/main" val="975729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Southcentral Alaska Region:</a:t>
            </a:r>
          </a:p>
        </p:txBody>
      </p:sp>
      <p:pic>
        <p:nvPicPr>
          <p:cNvPr id="2" name="Picture 1">
            <a:extLst>
              <a:ext uri="{FF2B5EF4-FFF2-40B4-BE49-F238E27FC236}">
                <a16:creationId xmlns:a16="http://schemas.microsoft.com/office/drawing/2014/main" id="{555AF712-47F2-814B-AA44-8D1D827E865C}"/>
              </a:ext>
            </a:extLst>
          </p:cNvPr>
          <p:cNvPicPr>
            <a:picLocks noChangeAspect="1"/>
          </p:cNvPicPr>
          <p:nvPr/>
        </p:nvPicPr>
        <p:blipFill>
          <a:blip r:embed="rId2"/>
          <a:stretch>
            <a:fillRect/>
          </a:stretch>
        </p:blipFill>
        <p:spPr>
          <a:xfrm>
            <a:off x="6558051" y="1321836"/>
            <a:ext cx="4797490" cy="4214327"/>
          </a:xfrm>
          <a:prstGeom prst="rect">
            <a:avLst/>
          </a:prstGeom>
        </p:spPr>
      </p:pic>
      <p:sp>
        <p:nvSpPr>
          <p:cNvPr id="7" name="TextBox 6">
            <a:extLst>
              <a:ext uri="{FF2B5EF4-FFF2-40B4-BE49-F238E27FC236}">
                <a16:creationId xmlns:a16="http://schemas.microsoft.com/office/drawing/2014/main" id="{FBA56B83-82EC-F14B-92B6-77C38B720B51}"/>
              </a:ext>
            </a:extLst>
          </p:cNvPr>
          <p:cNvSpPr txBox="1"/>
          <p:nvPr/>
        </p:nvSpPr>
        <p:spPr>
          <a:xfrm>
            <a:off x="7692083" y="5536163"/>
            <a:ext cx="2311851" cy="230832"/>
          </a:xfrm>
          <a:prstGeom prst="rect">
            <a:avLst/>
          </a:prstGeom>
          <a:noFill/>
        </p:spPr>
        <p:txBody>
          <a:bodyPr wrap="none" rtlCol="0">
            <a:spAutoFit/>
          </a:bodyPr>
          <a:lstStyle/>
          <a:p>
            <a:r>
              <a:rPr lang="en-US" sz="900" i="1" dirty="0"/>
              <a:t>Image courtesy of Marine Exchange of Alaska</a:t>
            </a:r>
          </a:p>
        </p:txBody>
      </p:sp>
      <p:sp>
        <p:nvSpPr>
          <p:cNvPr id="9" name="Content Placeholder 2">
            <a:extLst>
              <a:ext uri="{FF2B5EF4-FFF2-40B4-BE49-F238E27FC236}">
                <a16:creationId xmlns:a16="http://schemas.microsoft.com/office/drawing/2014/main" id="{C9557A94-FC58-6B42-A543-CF7829468796}"/>
              </a:ext>
            </a:extLst>
          </p:cNvPr>
          <p:cNvSpPr txBox="1">
            <a:spLocks/>
          </p:cNvSpPr>
          <p:nvPr/>
        </p:nvSpPr>
        <p:spPr>
          <a:xfrm>
            <a:off x="689107" y="1576219"/>
            <a:ext cx="3371460" cy="193749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Some Large passenger vessel and Cruise Ship traffic during summer months</a:t>
            </a:r>
          </a:p>
          <a:p>
            <a:r>
              <a:rPr lang="en-US" dirty="0"/>
              <a:t>A large amount of small fishing vessels</a:t>
            </a:r>
          </a:p>
          <a:p>
            <a:r>
              <a:rPr lang="en-US" dirty="0"/>
              <a:t>Regular tug and barge traffic</a:t>
            </a:r>
          </a:p>
          <a:p>
            <a:r>
              <a:rPr lang="en-US" dirty="0"/>
              <a:t>A large amount of recreational vessel traffic</a:t>
            </a:r>
          </a:p>
          <a:p>
            <a:r>
              <a:rPr lang="en-US" dirty="0"/>
              <a:t>Tanker traffic into Valdez and Cook Inlet</a:t>
            </a:r>
          </a:p>
          <a:p>
            <a:endParaRPr lang="en-US" dirty="0"/>
          </a:p>
        </p:txBody>
      </p:sp>
    </p:spTree>
    <p:extLst>
      <p:ext uri="{BB962C8B-B14F-4D97-AF65-F5344CB8AC3E}">
        <p14:creationId xmlns:p14="http://schemas.microsoft.com/office/powerpoint/2010/main" val="510716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Southcentral Alaska Region:</a:t>
            </a:r>
          </a:p>
        </p:txBody>
      </p:sp>
      <p:pic>
        <p:nvPicPr>
          <p:cNvPr id="7" name="Picture 6" descr="Map&#10;&#10;Description automatically generated">
            <a:extLst>
              <a:ext uri="{FF2B5EF4-FFF2-40B4-BE49-F238E27FC236}">
                <a16:creationId xmlns:a16="http://schemas.microsoft.com/office/drawing/2014/main" id="{E9EC11EA-772B-4F41-9763-6ECAD3EE6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9806" y="1188097"/>
            <a:ext cx="4070775" cy="4370356"/>
          </a:xfrm>
          <a:prstGeom prst="rect">
            <a:avLst/>
          </a:prstGeom>
        </p:spPr>
      </p:pic>
      <p:pic>
        <p:nvPicPr>
          <p:cNvPr id="8" name="Picture 7">
            <a:extLst>
              <a:ext uri="{FF2B5EF4-FFF2-40B4-BE49-F238E27FC236}">
                <a16:creationId xmlns:a16="http://schemas.microsoft.com/office/drawing/2014/main" id="{B7D08F0F-B820-794C-A2A7-BF801CBC9857}"/>
              </a:ext>
            </a:extLst>
          </p:cNvPr>
          <p:cNvPicPr>
            <a:picLocks noChangeAspect="1"/>
          </p:cNvPicPr>
          <p:nvPr/>
        </p:nvPicPr>
        <p:blipFill>
          <a:blip r:embed="rId3"/>
          <a:stretch>
            <a:fillRect/>
          </a:stretch>
        </p:blipFill>
        <p:spPr>
          <a:xfrm>
            <a:off x="6105096" y="1090307"/>
            <a:ext cx="2564354" cy="1764860"/>
          </a:xfrm>
          <a:prstGeom prst="rect">
            <a:avLst/>
          </a:prstGeom>
        </p:spPr>
      </p:pic>
      <p:pic>
        <p:nvPicPr>
          <p:cNvPr id="9" name="Picture 8">
            <a:extLst>
              <a:ext uri="{FF2B5EF4-FFF2-40B4-BE49-F238E27FC236}">
                <a16:creationId xmlns:a16="http://schemas.microsoft.com/office/drawing/2014/main" id="{805CE3CB-8D23-B048-A00C-0C0C4FA7D2ED}"/>
              </a:ext>
            </a:extLst>
          </p:cNvPr>
          <p:cNvPicPr>
            <a:picLocks noChangeAspect="1"/>
          </p:cNvPicPr>
          <p:nvPr/>
        </p:nvPicPr>
        <p:blipFill>
          <a:blip r:embed="rId4"/>
          <a:stretch>
            <a:fillRect/>
          </a:stretch>
        </p:blipFill>
        <p:spPr>
          <a:xfrm>
            <a:off x="9051264" y="4920342"/>
            <a:ext cx="2933294" cy="1816359"/>
          </a:xfrm>
          <a:prstGeom prst="rect">
            <a:avLst/>
          </a:prstGeom>
        </p:spPr>
      </p:pic>
      <p:sp>
        <p:nvSpPr>
          <p:cNvPr id="11" name="Content Placeholder 2">
            <a:extLst>
              <a:ext uri="{FF2B5EF4-FFF2-40B4-BE49-F238E27FC236}">
                <a16:creationId xmlns:a16="http://schemas.microsoft.com/office/drawing/2014/main" id="{4AB30037-DD45-A94F-85C3-0E386F55A910}"/>
              </a:ext>
            </a:extLst>
          </p:cNvPr>
          <p:cNvSpPr txBox="1">
            <a:spLocks/>
          </p:cNvSpPr>
          <p:nvPr/>
        </p:nvSpPr>
        <p:spPr>
          <a:xfrm>
            <a:off x="410548" y="1442824"/>
            <a:ext cx="4930517" cy="3256344"/>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Small fishing vessels and recreational vessels that frequently transit VHF dead zones</a:t>
            </a:r>
          </a:p>
          <a:p>
            <a:r>
              <a:rPr lang="en-US" dirty="0"/>
              <a:t>VHF outages</a:t>
            </a:r>
          </a:p>
          <a:p>
            <a:r>
              <a:rPr lang="en-US" dirty="0"/>
              <a:t>VHF is most widely used communications method followed by cell phones</a:t>
            </a:r>
          </a:p>
          <a:p>
            <a:r>
              <a:rPr lang="en-US" dirty="0"/>
              <a:t>Satellites/Satellite communications blocked/disrupted by mountainous terrain</a:t>
            </a:r>
          </a:p>
          <a:p>
            <a:r>
              <a:rPr lang="en-US" dirty="0"/>
              <a:t>Unreliable Satellite speed of service</a:t>
            </a:r>
          </a:p>
          <a:p>
            <a:r>
              <a:rPr lang="en-US" dirty="0"/>
              <a:t> Sat phones and HF used only on larger vessels</a:t>
            </a:r>
          </a:p>
          <a:p>
            <a:r>
              <a:rPr lang="en-US" dirty="0"/>
              <a:t>Several large weather forecast regions with differing conditions, i.e. PWS and Shelikof Strait</a:t>
            </a:r>
          </a:p>
          <a:p>
            <a:r>
              <a:rPr lang="en-US" dirty="0"/>
              <a:t>Glacial Fog and narrow waterways</a:t>
            </a:r>
          </a:p>
          <a:p>
            <a:r>
              <a:rPr lang="en-US" dirty="0"/>
              <a:t>Mariners with satellite service now use WhatsApp</a:t>
            </a:r>
          </a:p>
          <a:p>
            <a:pPr lvl="1"/>
            <a:r>
              <a:rPr lang="en-US" dirty="0"/>
              <a:t>Info groups can be established</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973804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Alaska Peninsula and Aleutian Island Region:</a:t>
            </a:r>
          </a:p>
        </p:txBody>
      </p:sp>
      <p:pic>
        <p:nvPicPr>
          <p:cNvPr id="2" name="Picture 1">
            <a:extLst>
              <a:ext uri="{FF2B5EF4-FFF2-40B4-BE49-F238E27FC236}">
                <a16:creationId xmlns:a16="http://schemas.microsoft.com/office/drawing/2014/main" id="{4CA5C800-671D-4046-9575-AA79A7DD5133}"/>
              </a:ext>
            </a:extLst>
          </p:cNvPr>
          <p:cNvPicPr>
            <a:picLocks noChangeAspect="1"/>
          </p:cNvPicPr>
          <p:nvPr/>
        </p:nvPicPr>
        <p:blipFill>
          <a:blip r:embed="rId2"/>
          <a:stretch>
            <a:fillRect/>
          </a:stretch>
        </p:blipFill>
        <p:spPr>
          <a:xfrm>
            <a:off x="6252432" y="1681337"/>
            <a:ext cx="5386987" cy="3195463"/>
          </a:xfrm>
          <a:prstGeom prst="rect">
            <a:avLst/>
          </a:prstGeom>
        </p:spPr>
      </p:pic>
      <p:sp>
        <p:nvSpPr>
          <p:cNvPr id="6" name="TextBox 5">
            <a:extLst>
              <a:ext uri="{FF2B5EF4-FFF2-40B4-BE49-F238E27FC236}">
                <a16:creationId xmlns:a16="http://schemas.microsoft.com/office/drawing/2014/main" id="{EAA41C2F-BC12-244D-B203-C7D2DC5635F5}"/>
              </a:ext>
            </a:extLst>
          </p:cNvPr>
          <p:cNvSpPr txBox="1"/>
          <p:nvPr/>
        </p:nvSpPr>
        <p:spPr>
          <a:xfrm>
            <a:off x="7692083" y="4836034"/>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B754CE38-F278-9F44-9B97-8E915A32D489}"/>
              </a:ext>
            </a:extLst>
          </p:cNvPr>
          <p:cNvSpPr txBox="1">
            <a:spLocks/>
          </p:cNvSpPr>
          <p:nvPr/>
        </p:nvSpPr>
        <p:spPr>
          <a:xfrm>
            <a:off x="410547" y="1544490"/>
            <a:ext cx="4040339" cy="2276612"/>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High volume of foreign deep-draft vessel traffic</a:t>
            </a:r>
          </a:p>
          <a:p>
            <a:r>
              <a:rPr lang="en-US" dirty="0"/>
              <a:t>Large Fishing vessels</a:t>
            </a:r>
          </a:p>
          <a:p>
            <a:r>
              <a:rPr lang="en-US" dirty="0"/>
              <a:t>Very few passenger vessels and recreational vessels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241003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Alaska Peninsula and Aleutian Island Region :</a:t>
            </a:r>
          </a:p>
        </p:txBody>
      </p:sp>
      <p:pic>
        <p:nvPicPr>
          <p:cNvPr id="3" name="Picture 2" descr="Chart, map, treemap chart&#10;&#10;Description automatically generated">
            <a:extLst>
              <a:ext uri="{FF2B5EF4-FFF2-40B4-BE49-F238E27FC236}">
                <a16:creationId xmlns:a16="http://schemas.microsoft.com/office/drawing/2014/main" id="{47DD41F1-12FE-D747-945E-29A000C86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3991" y="1612339"/>
            <a:ext cx="4400058" cy="2215632"/>
          </a:xfrm>
          <a:prstGeom prst="rect">
            <a:avLst/>
          </a:prstGeom>
        </p:spPr>
      </p:pic>
      <p:sp>
        <p:nvSpPr>
          <p:cNvPr id="6" name="Content Placeholder 2">
            <a:extLst>
              <a:ext uri="{FF2B5EF4-FFF2-40B4-BE49-F238E27FC236}">
                <a16:creationId xmlns:a16="http://schemas.microsoft.com/office/drawing/2014/main" id="{07747122-5E69-0F48-8324-014505FFB991}"/>
              </a:ext>
            </a:extLst>
          </p:cNvPr>
          <p:cNvSpPr txBox="1">
            <a:spLocks/>
          </p:cNvSpPr>
          <p:nvPr/>
        </p:nvSpPr>
        <p:spPr>
          <a:xfrm>
            <a:off x="257762" y="1491270"/>
            <a:ext cx="5719144" cy="229349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Almost no VHF infrastructure</a:t>
            </a:r>
          </a:p>
          <a:p>
            <a:r>
              <a:rPr lang="en-US" dirty="0"/>
              <a:t>Very remote region with great distances</a:t>
            </a:r>
          </a:p>
          <a:p>
            <a:r>
              <a:rPr lang="en-US" dirty="0"/>
              <a:t>Most vessels utilize HF, Satellite Communications, and AIS</a:t>
            </a:r>
          </a:p>
          <a:p>
            <a:r>
              <a:rPr lang="en-US" dirty="0"/>
              <a:t>Vessel contact difficult via Sat phone</a:t>
            </a:r>
          </a:p>
          <a:p>
            <a:r>
              <a:rPr lang="en-US" dirty="0"/>
              <a:t>AIS monitoring of foreign vessel traffic labor-intensive</a:t>
            </a:r>
          </a:p>
          <a:p>
            <a:r>
              <a:rPr lang="en-US" dirty="0"/>
              <a:t>Frequent severe weather</a:t>
            </a:r>
          </a:p>
          <a:p>
            <a:r>
              <a:rPr lang="en-US" dirty="0"/>
              <a:t>Need for greater fidelity with air temperature in marine broadcasts to assist with mitigating icing</a:t>
            </a:r>
          </a:p>
          <a:p>
            <a:endParaRPr lang="en-US" dirty="0"/>
          </a:p>
          <a:p>
            <a:endParaRPr lang="en-US" dirty="0"/>
          </a:p>
        </p:txBody>
      </p:sp>
    </p:spTree>
    <p:extLst>
      <p:ext uri="{BB962C8B-B14F-4D97-AF65-F5344CB8AC3E}">
        <p14:creationId xmlns:p14="http://schemas.microsoft.com/office/powerpoint/2010/main" val="914684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Bering Sea Region:</a:t>
            </a:r>
          </a:p>
        </p:txBody>
      </p:sp>
      <p:pic>
        <p:nvPicPr>
          <p:cNvPr id="2" name="Picture 1">
            <a:extLst>
              <a:ext uri="{FF2B5EF4-FFF2-40B4-BE49-F238E27FC236}">
                <a16:creationId xmlns:a16="http://schemas.microsoft.com/office/drawing/2014/main" id="{37E2CC7B-2266-6641-ACC1-9040F3AF92FD}"/>
              </a:ext>
            </a:extLst>
          </p:cNvPr>
          <p:cNvPicPr>
            <a:picLocks noChangeAspect="1"/>
          </p:cNvPicPr>
          <p:nvPr/>
        </p:nvPicPr>
        <p:blipFill>
          <a:blip r:embed="rId2"/>
          <a:stretch>
            <a:fillRect/>
          </a:stretch>
        </p:blipFill>
        <p:spPr>
          <a:xfrm>
            <a:off x="6163620" y="1240423"/>
            <a:ext cx="5480267" cy="4377153"/>
          </a:xfrm>
          <a:prstGeom prst="rect">
            <a:avLst/>
          </a:prstGeom>
        </p:spPr>
      </p:pic>
      <p:sp>
        <p:nvSpPr>
          <p:cNvPr id="6" name="TextBox 5">
            <a:extLst>
              <a:ext uri="{FF2B5EF4-FFF2-40B4-BE49-F238E27FC236}">
                <a16:creationId xmlns:a16="http://schemas.microsoft.com/office/drawing/2014/main" id="{7C2C67AA-A59D-4C42-BF89-C7AE1E93EC49}"/>
              </a:ext>
            </a:extLst>
          </p:cNvPr>
          <p:cNvSpPr txBox="1"/>
          <p:nvPr/>
        </p:nvSpPr>
        <p:spPr>
          <a:xfrm>
            <a:off x="7660981" y="5617576"/>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13E0FBA4-FD84-9540-B7D9-3672D33287D8}"/>
              </a:ext>
            </a:extLst>
          </p:cNvPr>
          <p:cNvSpPr txBox="1">
            <a:spLocks/>
          </p:cNvSpPr>
          <p:nvPr/>
        </p:nvSpPr>
        <p:spPr>
          <a:xfrm>
            <a:off x="410548" y="1544490"/>
            <a:ext cx="3371460" cy="2270556"/>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Large volume of large fishing vessels</a:t>
            </a:r>
          </a:p>
          <a:p>
            <a:r>
              <a:rPr lang="en-US" dirty="0"/>
              <a:t>Large volume of small fishing vessels near shore</a:t>
            </a:r>
          </a:p>
          <a:p>
            <a:r>
              <a:rPr lang="en-US" dirty="0"/>
              <a:t>Moderate amount of tank vessels</a:t>
            </a:r>
          </a:p>
          <a:p>
            <a:r>
              <a:rPr lang="en-US" dirty="0"/>
              <a:t>Moderate amount of tugs</a:t>
            </a:r>
          </a:p>
          <a:p>
            <a:r>
              <a:rPr lang="en-US" dirty="0"/>
              <a:t>Small recreational vessels traveling great distances offshore</a:t>
            </a:r>
          </a:p>
          <a:p>
            <a:endParaRPr lang="en-US" dirty="0"/>
          </a:p>
          <a:p>
            <a:endParaRPr lang="en-US" dirty="0"/>
          </a:p>
          <a:p>
            <a:endParaRPr lang="en-US" dirty="0"/>
          </a:p>
        </p:txBody>
      </p:sp>
    </p:spTree>
    <p:extLst>
      <p:ext uri="{BB962C8B-B14F-4D97-AF65-F5344CB8AC3E}">
        <p14:creationId xmlns:p14="http://schemas.microsoft.com/office/powerpoint/2010/main" val="2453471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Bering Sea Region:</a:t>
            </a:r>
          </a:p>
        </p:txBody>
      </p:sp>
      <p:pic>
        <p:nvPicPr>
          <p:cNvPr id="3" name="Picture 2" descr="Chart&#10;&#10;Description automatically generated">
            <a:extLst>
              <a:ext uri="{FF2B5EF4-FFF2-40B4-BE49-F238E27FC236}">
                <a16:creationId xmlns:a16="http://schemas.microsoft.com/office/drawing/2014/main" id="{968CE247-C029-054D-96FD-14B8E9B71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2084" y="1430823"/>
            <a:ext cx="4537527" cy="3253144"/>
          </a:xfrm>
          <a:prstGeom prst="rect">
            <a:avLst/>
          </a:prstGeom>
        </p:spPr>
      </p:pic>
      <p:sp>
        <p:nvSpPr>
          <p:cNvPr id="6" name="Content Placeholder 2">
            <a:extLst>
              <a:ext uri="{FF2B5EF4-FFF2-40B4-BE49-F238E27FC236}">
                <a16:creationId xmlns:a16="http://schemas.microsoft.com/office/drawing/2014/main" id="{AE44310A-E8FE-D943-A0A6-5EEE1D53F05A}"/>
              </a:ext>
            </a:extLst>
          </p:cNvPr>
          <p:cNvSpPr txBox="1">
            <a:spLocks/>
          </p:cNvSpPr>
          <p:nvPr/>
        </p:nvSpPr>
        <p:spPr>
          <a:xfrm>
            <a:off x="309400" y="1383246"/>
            <a:ext cx="5786600" cy="2686137"/>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Only one USCG VHF site (Tuklung Mountain)</a:t>
            </a:r>
          </a:p>
          <a:p>
            <a:r>
              <a:rPr lang="en-US" dirty="0"/>
              <a:t>Congested waterways in southern and northern parts of the region</a:t>
            </a:r>
          </a:p>
          <a:p>
            <a:r>
              <a:rPr lang="en-US" dirty="0"/>
              <a:t>Bering strait is a narrow international waterway with safety concerns</a:t>
            </a:r>
          </a:p>
          <a:p>
            <a:r>
              <a:rPr lang="en-US" dirty="0"/>
              <a:t>No VHF weather broadcasts in northern Bering Sea</a:t>
            </a:r>
          </a:p>
          <a:p>
            <a:r>
              <a:rPr lang="en-US" dirty="0"/>
              <a:t>Need for greater fidelity with air temperature in marine broadcasts to assist with mitigating icing</a:t>
            </a:r>
          </a:p>
          <a:p>
            <a:r>
              <a:rPr lang="en-US" dirty="0"/>
              <a:t>Mariners with satellite service now use WhatsApp</a:t>
            </a:r>
          </a:p>
          <a:p>
            <a:pPr lvl="1"/>
            <a:r>
              <a:rPr lang="en-US" dirty="0"/>
              <a:t>Info groups can be established</a:t>
            </a:r>
          </a:p>
          <a:p>
            <a:endParaRPr lang="en-US" dirty="0"/>
          </a:p>
          <a:p>
            <a:endParaRPr lang="en-US" dirty="0"/>
          </a:p>
          <a:p>
            <a:endParaRPr lang="en-US" dirty="0"/>
          </a:p>
        </p:txBody>
      </p:sp>
    </p:spTree>
    <p:extLst>
      <p:ext uri="{BB962C8B-B14F-4D97-AF65-F5344CB8AC3E}">
        <p14:creationId xmlns:p14="http://schemas.microsoft.com/office/powerpoint/2010/main" val="3157999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Chukchi Sea Region:</a:t>
            </a:r>
          </a:p>
        </p:txBody>
      </p:sp>
      <p:pic>
        <p:nvPicPr>
          <p:cNvPr id="2" name="Picture 1">
            <a:extLst>
              <a:ext uri="{FF2B5EF4-FFF2-40B4-BE49-F238E27FC236}">
                <a16:creationId xmlns:a16="http://schemas.microsoft.com/office/drawing/2014/main" id="{CC335FC4-D919-734A-A672-0B84F637A025}"/>
              </a:ext>
            </a:extLst>
          </p:cNvPr>
          <p:cNvPicPr>
            <a:picLocks noChangeAspect="1"/>
          </p:cNvPicPr>
          <p:nvPr/>
        </p:nvPicPr>
        <p:blipFill>
          <a:blip r:embed="rId2"/>
          <a:stretch>
            <a:fillRect/>
          </a:stretch>
        </p:blipFill>
        <p:spPr>
          <a:xfrm>
            <a:off x="7004180" y="1268963"/>
            <a:ext cx="4498704" cy="5142728"/>
          </a:xfrm>
          <a:prstGeom prst="rect">
            <a:avLst/>
          </a:prstGeom>
        </p:spPr>
      </p:pic>
      <p:sp>
        <p:nvSpPr>
          <p:cNvPr id="6" name="TextBox 5">
            <a:extLst>
              <a:ext uri="{FF2B5EF4-FFF2-40B4-BE49-F238E27FC236}">
                <a16:creationId xmlns:a16="http://schemas.microsoft.com/office/drawing/2014/main" id="{8BD8CF9D-EAA5-5142-9685-B27936571BBD}"/>
              </a:ext>
            </a:extLst>
          </p:cNvPr>
          <p:cNvSpPr txBox="1"/>
          <p:nvPr/>
        </p:nvSpPr>
        <p:spPr>
          <a:xfrm>
            <a:off x="8003103" y="6408581"/>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7C73795A-296A-9C4D-A6C4-59910BAB7235}"/>
              </a:ext>
            </a:extLst>
          </p:cNvPr>
          <p:cNvSpPr txBox="1">
            <a:spLocks/>
          </p:cNvSpPr>
          <p:nvPr/>
        </p:nvSpPr>
        <p:spPr>
          <a:xfrm>
            <a:off x="410547" y="1544489"/>
            <a:ext cx="3719391" cy="1973832"/>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Most vessels transit near to shore</a:t>
            </a:r>
          </a:p>
          <a:p>
            <a:r>
              <a:rPr lang="en-US" dirty="0"/>
              <a:t>Moderate amount of Tug traffic</a:t>
            </a:r>
          </a:p>
          <a:p>
            <a:r>
              <a:rPr lang="en-US" dirty="0"/>
              <a:t>Small subsistence and recreational vessels travel great distances from shore</a:t>
            </a:r>
          </a:p>
          <a:p>
            <a:endParaRPr lang="en-US" dirty="0"/>
          </a:p>
        </p:txBody>
      </p:sp>
    </p:spTree>
    <p:extLst>
      <p:ext uri="{BB962C8B-B14F-4D97-AF65-F5344CB8AC3E}">
        <p14:creationId xmlns:p14="http://schemas.microsoft.com/office/powerpoint/2010/main" val="1142919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Chukchi Sea Region:</a:t>
            </a:r>
          </a:p>
        </p:txBody>
      </p:sp>
      <p:pic>
        <p:nvPicPr>
          <p:cNvPr id="6" name="Picture 5" descr="Map&#10;&#10;Description automatically generated">
            <a:extLst>
              <a:ext uri="{FF2B5EF4-FFF2-40B4-BE49-F238E27FC236}">
                <a16:creationId xmlns:a16="http://schemas.microsoft.com/office/drawing/2014/main" id="{2715B95D-AEC3-8246-9930-0C2D8B614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9044" y="1256521"/>
            <a:ext cx="4998978" cy="4158343"/>
          </a:xfrm>
          <a:prstGeom prst="rect">
            <a:avLst/>
          </a:prstGeom>
        </p:spPr>
      </p:pic>
      <p:sp>
        <p:nvSpPr>
          <p:cNvPr id="8" name="Content Placeholder 2">
            <a:extLst>
              <a:ext uri="{FF2B5EF4-FFF2-40B4-BE49-F238E27FC236}">
                <a16:creationId xmlns:a16="http://schemas.microsoft.com/office/drawing/2014/main" id="{3D2F0004-EB28-DB4A-895B-DA2FF61CBF68}"/>
              </a:ext>
            </a:extLst>
          </p:cNvPr>
          <p:cNvSpPr txBox="1">
            <a:spLocks/>
          </p:cNvSpPr>
          <p:nvPr/>
        </p:nvSpPr>
        <p:spPr>
          <a:xfrm>
            <a:off x="257762" y="1443802"/>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No USCG VHF site </a:t>
            </a:r>
          </a:p>
          <a:p>
            <a:r>
              <a:rPr lang="en-US" dirty="0"/>
              <a:t>Congested waterways in southern part of the region</a:t>
            </a:r>
          </a:p>
          <a:p>
            <a:r>
              <a:rPr lang="en-US" dirty="0"/>
              <a:t>No VHF weather broadcasts</a:t>
            </a:r>
          </a:p>
          <a:p>
            <a:r>
              <a:rPr lang="en-US" dirty="0"/>
              <a:t>VHF becomes a ‘party line” during subsistence activities</a:t>
            </a:r>
          </a:p>
          <a:p>
            <a:r>
              <a:rPr lang="en-US" dirty="0"/>
              <a:t>NWS has need for weather observations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864927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Beaufort Sea Region:</a:t>
            </a:r>
          </a:p>
        </p:txBody>
      </p:sp>
      <p:pic>
        <p:nvPicPr>
          <p:cNvPr id="2" name="Picture 1">
            <a:extLst>
              <a:ext uri="{FF2B5EF4-FFF2-40B4-BE49-F238E27FC236}">
                <a16:creationId xmlns:a16="http://schemas.microsoft.com/office/drawing/2014/main" id="{92C59630-A1D2-0D49-BEA0-6C85A9D9FBD8}"/>
              </a:ext>
            </a:extLst>
          </p:cNvPr>
          <p:cNvPicPr>
            <a:picLocks noChangeAspect="1"/>
          </p:cNvPicPr>
          <p:nvPr/>
        </p:nvPicPr>
        <p:blipFill>
          <a:blip r:embed="rId2"/>
          <a:stretch>
            <a:fillRect/>
          </a:stretch>
        </p:blipFill>
        <p:spPr>
          <a:xfrm>
            <a:off x="4816479" y="1567542"/>
            <a:ext cx="6829070" cy="4167673"/>
          </a:xfrm>
          <a:prstGeom prst="rect">
            <a:avLst/>
          </a:prstGeom>
        </p:spPr>
      </p:pic>
      <p:sp>
        <p:nvSpPr>
          <p:cNvPr id="6" name="TextBox 5">
            <a:extLst>
              <a:ext uri="{FF2B5EF4-FFF2-40B4-BE49-F238E27FC236}">
                <a16:creationId xmlns:a16="http://schemas.microsoft.com/office/drawing/2014/main" id="{F1FC749F-F164-6942-9DC7-1E4439B3BC53}"/>
              </a:ext>
            </a:extLst>
          </p:cNvPr>
          <p:cNvSpPr txBox="1"/>
          <p:nvPr/>
        </p:nvSpPr>
        <p:spPr>
          <a:xfrm>
            <a:off x="7075088" y="5735215"/>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51995E3D-5CE0-5047-851F-5070873C6B5C}"/>
              </a:ext>
            </a:extLst>
          </p:cNvPr>
          <p:cNvSpPr txBox="1">
            <a:spLocks/>
          </p:cNvSpPr>
          <p:nvPr/>
        </p:nvSpPr>
        <p:spPr>
          <a:xfrm>
            <a:off x="410548" y="1544489"/>
            <a:ext cx="3371460" cy="188451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Moderate amount of Tug traffic</a:t>
            </a:r>
          </a:p>
          <a:p>
            <a:r>
              <a:rPr lang="en-US" dirty="0"/>
              <a:t>Small subsistence and recreational vessels travel great distances from shore</a:t>
            </a:r>
          </a:p>
          <a:p>
            <a:endParaRPr lang="en-US" dirty="0"/>
          </a:p>
          <a:p>
            <a:endParaRPr lang="en-US" dirty="0"/>
          </a:p>
        </p:txBody>
      </p:sp>
    </p:spTree>
    <p:extLst>
      <p:ext uri="{BB962C8B-B14F-4D97-AF65-F5344CB8AC3E}">
        <p14:creationId xmlns:p14="http://schemas.microsoft.com/office/powerpoint/2010/main" val="488163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Beaufort Sea Region:</a:t>
            </a:r>
          </a:p>
        </p:txBody>
      </p:sp>
      <p:pic>
        <p:nvPicPr>
          <p:cNvPr id="3" name="Picture 2" descr="A picture containing text, nature&#10;&#10;Description automatically generated">
            <a:extLst>
              <a:ext uri="{FF2B5EF4-FFF2-40B4-BE49-F238E27FC236}">
                <a16:creationId xmlns:a16="http://schemas.microsoft.com/office/drawing/2014/main" id="{85A078F7-2161-314F-A17C-2D17F08143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3553" y="1404185"/>
            <a:ext cx="6020334" cy="3945365"/>
          </a:xfrm>
          <a:prstGeom prst="rect">
            <a:avLst/>
          </a:prstGeom>
        </p:spPr>
      </p:pic>
      <p:sp>
        <p:nvSpPr>
          <p:cNvPr id="6" name="Content Placeholder 2">
            <a:extLst>
              <a:ext uri="{FF2B5EF4-FFF2-40B4-BE49-F238E27FC236}">
                <a16:creationId xmlns:a16="http://schemas.microsoft.com/office/drawing/2014/main" id="{E36BACCA-CDF3-E64C-9EFC-4DF450ED47A3}"/>
              </a:ext>
            </a:extLst>
          </p:cNvPr>
          <p:cNvSpPr txBox="1">
            <a:spLocks/>
          </p:cNvSpPr>
          <p:nvPr/>
        </p:nvSpPr>
        <p:spPr>
          <a:xfrm>
            <a:off x="493931" y="4507952"/>
            <a:ext cx="4930517" cy="116138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Text</a:t>
            </a:r>
          </a:p>
        </p:txBody>
      </p:sp>
      <p:sp>
        <p:nvSpPr>
          <p:cNvPr id="7" name="Content Placeholder 2">
            <a:extLst>
              <a:ext uri="{FF2B5EF4-FFF2-40B4-BE49-F238E27FC236}">
                <a16:creationId xmlns:a16="http://schemas.microsoft.com/office/drawing/2014/main" id="{3590C047-8E4D-234B-974D-34D6ABD95D07}"/>
              </a:ext>
            </a:extLst>
          </p:cNvPr>
          <p:cNvSpPr txBox="1">
            <a:spLocks/>
          </p:cNvSpPr>
          <p:nvPr/>
        </p:nvSpPr>
        <p:spPr>
          <a:xfrm>
            <a:off x="257762" y="1322690"/>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No USCG VHF site </a:t>
            </a:r>
          </a:p>
          <a:p>
            <a:r>
              <a:rPr lang="en-US" dirty="0"/>
              <a:t>Congested waterways in southern and northern parts of the region</a:t>
            </a:r>
          </a:p>
          <a:p>
            <a:r>
              <a:rPr lang="en-US" dirty="0"/>
              <a:t>No VHF weather broadcasts</a:t>
            </a:r>
          </a:p>
          <a:p>
            <a:r>
              <a:rPr lang="en-US" dirty="0"/>
              <a:t>VHF becomes a ‘party line’ during subsistence activities</a:t>
            </a:r>
          </a:p>
          <a:p>
            <a:r>
              <a:rPr lang="en-US" dirty="0"/>
              <a:t>NWS has need for weather observations</a:t>
            </a:r>
          </a:p>
          <a:p>
            <a:endParaRPr lang="en-US" dirty="0"/>
          </a:p>
          <a:p>
            <a:endParaRPr lang="en-US" dirty="0"/>
          </a:p>
        </p:txBody>
      </p:sp>
    </p:spTree>
    <p:extLst>
      <p:ext uri="{BB962C8B-B14F-4D97-AF65-F5344CB8AC3E}">
        <p14:creationId xmlns:p14="http://schemas.microsoft.com/office/powerpoint/2010/main" val="946085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20488" y="1547751"/>
            <a:ext cx="9411135" cy="3565424"/>
          </a:xfrm>
        </p:spPr>
        <p:txBody>
          <a:bodyPr>
            <a:normAutofit fontScale="62500" lnSpcReduction="20000"/>
          </a:bodyPr>
          <a:lstStyle/>
          <a:p>
            <a:pPr marL="0" indent="0">
              <a:buNone/>
            </a:pPr>
            <a:r>
              <a:rPr lang="en-US" dirty="0"/>
              <a:t>A comprehensive knowledge product that includes:</a:t>
            </a:r>
          </a:p>
          <a:p>
            <a:pPr marL="0" indent="0">
              <a:buNone/>
            </a:pPr>
            <a:endParaRPr lang="en-US" dirty="0"/>
          </a:p>
          <a:p>
            <a:pPr lvl="0"/>
            <a:r>
              <a:rPr lang="en-US" dirty="0"/>
              <a:t>A review of the current state-of-the-art Alaskan and U.S. Arctic maritime communications and connectivity technologies.</a:t>
            </a:r>
          </a:p>
          <a:p>
            <a:pPr lvl="0"/>
            <a:endParaRPr lang="en-US" dirty="0"/>
          </a:p>
          <a:p>
            <a:pPr lvl="0"/>
            <a:r>
              <a:rPr lang="en-US" dirty="0"/>
              <a:t>Recommendations and conclusions for near-term available state-of-the-art Alaskan and U.S. Arctic maritime communications and connectivity technologies suitable for USCG use.</a:t>
            </a:r>
          </a:p>
          <a:p>
            <a:pPr lvl="0"/>
            <a:endParaRPr lang="en-US" dirty="0"/>
          </a:p>
          <a:p>
            <a:pPr lvl="0"/>
            <a:r>
              <a:rPr lang="en-US" dirty="0"/>
              <a:t>Recommendations and conclusions for medium-and-long term future Alaskan and U.S. Arctic maritime communication and connectivity technologies.</a:t>
            </a:r>
          </a:p>
          <a:p>
            <a:pPr lvl="0"/>
            <a:endParaRPr lang="en-US" dirty="0"/>
          </a:p>
          <a:p>
            <a:r>
              <a:rPr lang="en-US" dirty="0"/>
              <a:t>Detailed recommendations and conclusions on Alaskan and U.S. Arctic maritime communications connectivity transition pathways (focused on Alaskan and U.S. Arctic maritime regions. </a:t>
            </a:r>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7" name="Title 1">
            <a:extLst>
              <a:ext uri="{FF2B5EF4-FFF2-40B4-BE49-F238E27FC236}">
                <a16:creationId xmlns:a16="http://schemas.microsoft.com/office/drawing/2014/main" id="{0ECF7453-60BF-A544-96E9-D7FFE84DCC94}"/>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Planned Research Outcomes:</a:t>
            </a:r>
          </a:p>
        </p:txBody>
      </p:sp>
    </p:spTree>
    <p:extLst>
      <p:ext uri="{BB962C8B-B14F-4D97-AF65-F5344CB8AC3E}">
        <p14:creationId xmlns:p14="http://schemas.microsoft.com/office/powerpoint/2010/main" val="3428510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02323" y="1968887"/>
            <a:ext cx="8273168" cy="1694769"/>
          </a:xfrm>
        </p:spPr>
        <p:txBody>
          <a:bodyPr>
            <a:normAutofit fontScale="85000" lnSpcReduction="20000"/>
          </a:bodyPr>
          <a:lstStyle/>
          <a:p>
            <a:r>
              <a:rPr lang="en-US" dirty="0"/>
              <a:t>Conducted project kickoff meeting</a:t>
            </a:r>
          </a:p>
          <a:p>
            <a:r>
              <a:rPr lang="en-US" dirty="0"/>
              <a:t>Formed Core Team</a:t>
            </a:r>
          </a:p>
          <a:p>
            <a:r>
              <a:rPr lang="en-US" dirty="0"/>
              <a:t>Completed first draft of literature review</a:t>
            </a:r>
          </a:p>
          <a:p>
            <a:r>
              <a:rPr lang="en-US" dirty="0"/>
              <a:t>Completed 24 Engaging the community meetings</a:t>
            </a:r>
          </a:p>
          <a:p>
            <a:r>
              <a:rPr lang="en-US" dirty="0"/>
              <a:t>Established Arctic and non-Arctic working groups</a:t>
            </a:r>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B907D9F6-F454-A14D-9B0A-55BBEAD792A6}"/>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Key Accomplishments:</a:t>
            </a:r>
          </a:p>
        </p:txBody>
      </p:sp>
    </p:spTree>
    <p:extLst>
      <p:ext uri="{BB962C8B-B14F-4D97-AF65-F5344CB8AC3E}">
        <p14:creationId xmlns:p14="http://schemas.microsoft.com/office/powerpoint/2010/main" val="468560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9564" y="1625353"/>
            <a:ext cx="10878492" cy="3031548"/>
          </a:xfrm>
        </p:spPr>
        <p:txBody>
          <a:bodyPr>
            <a:normAutofit fontScale="40000" lnSpcReduction="20000"/>
          </a:bodyPr>
          <a:lstStyle/>
          <a:p>
            <a:r>
              <a:rPr lang="en-US" dirty="0"/>
              <a:t>Identified need for NWS and Mariners to collaborate &amp; better share information</a:t>
            </a:r>
          </a:p>
          <a:p>
            <a:pPr lvl="1"/>
            <a:r>
              <a:rPr lang="en-US" dirty="0"/>
              <a:t>NWS expressed need for weather observations from mariners</a:t>
            </a:r>
          </a:p>
          <a:p>
            <a:pPr lvl="2"/>
            <a:r>
              <a:rPr lang="en-US" dirty="0"/>
              <a:t>To help better understand local weather phenomena</a:t>
            </a:r>
          </a:p>
          <a:p>
            <a:pPr lvl="2"/>
            <a:r>
              <a:rPr lang="en-US" dirty="0"/>
              <a:t>To potentially feed/improve models </a:t>
            </a:r>
          </a:p>
          <a:p>
            <a:pPr lvl="1"/>
            <a:r>
              <a:rPr lang="en-US" dirty="0"/>
              <a:t>Mariners expressed need for spot forecasts</a:t>
            </a:r>
          </a:p>
          <a:p>
            <a:pPr lvl="1"/>
            <a:r>
              <a:rPr lang="en-US" dirty="0"/>
              <a:t>Mariners identified several forecast areas as too large to be effective</a:t>
            </a:r>
          </a:p>
          <a:p>
            <a:pPr lvl="1"/>
            <a:r>
              <a:rPr lang="en-US" dirty="0"/>
              <a:t>Mariners expressed a great need for more accurate air temperature information to prevent icing</a:t>
            </a:r>
          </a:p>
          <a:p>
            <a:pPr marL="457200" lvl="1" indent="0">
              <a:buNone/>
            </a:pPr>
            <a:endParaRPr lang="en-US" dirty="0"/>
          </a:p>
          <a:p>
            <a:r>
              <a:rPr lang="en-US" dirty="0"/>
              <a:t>VHF radio voice communications remains favored/first emergency communications method</a:t>
            </a:r>
          </a:p>
          <a:p>
            <a:pPr lvl="1"/>
            <a:r>
              <a:rPr lang="en-US" dirty="0"/>
              <a:t>including areas well offshore and outside VHF range.</a:t>
            </a:r>
          </a:p>
          <a:p>
            <a:pPr lvl="1"/>
            <a:r>
              <a:rPr lang="en-US" dirty="0"/>
              <a:t>Best/fastest way to notify nearest vessels potential Good Sam</a:t>
            </a:r>
          </a:p>
          <a:p>
            <a:pPr marL="914400" lvl="2" indent="0">
              <a:buNone/>
            </a:pPr>
            <a:r>
              <a:rPr lang="en-US" dirty="0"/>
              <a:t> </a:t>
            </a:r>
          </a:p>
          <a:p>
            <a:r>
              <a:rPr lang="en-US" dirty="0"/>
              <a:t>WhatsApp is currently being utilized by mariners with mobile/underway broadband connectivity</a:t>
            </a:r>
          </a:p>
          <a:p>
            <a:pPr lvl="1"/>
            <a:r>
              <a:rPr lang="en-US" dirty="0"/>
              <a:t>WhatsApp has the potential to utilize notification groups</a:t>
            </a:r>
          </a:p>
          <a:p>
            <a:pPr marL="457200" lvl="1" indent="0">
              <a:buNone/>
            </a:pPr>
            <a:endParaRPr lang="en-US" dirty="0"/>
          </a:p>
          <a:p>
            <a:r>
              <a:rPr lang="en-US" dirty="0"/>
              <a:t>Many smaller commercial vessels and small fishing vessels are unaware of complete suite of broadcasts</a:t>
            </a:r>
          </a:p>
          <a:p>
            <a:pPr lvl="1"/>
            <a:r>
              <a:rPr lang="en-US" dirty="0"/>
              <a:t>NAVTEX</a:t>
            </a:r>
          </a:p>
          <a:p>
            <a:pPr marL="457200" lvl="1" indent="0">
              <a:buNone/>
            </a:pPr>
            <a:endParaRPr lang="en-US" dirty="0"/>
          </a:p>
          <a:p>
            <a:r>
              <a:rPr lang="en-US" dirty="0"/>
              <a:t>Some smaller commercial vessels and small fishing vessels have operational HF equipment onboard to be only used as a last resort </a:t>
            </a:r>
          </a:p>
          <a:p>
            <a:pPr marL="457200" lvl="1" indent="0">
              <a:buNone/>
            </a:pPr>
            <a:endParaRPr lang="en-US" dirty="0"/>
          </a:p>
          <a:p>
            <a:pPr lvl="1"/>
            <a:endParaRPr lang="en-US" dirty="0"/>
          </a:p>
          <a:p>
            <a:pPr lvl="1"/>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
        <p:nvSpPr>
          <p:cNvPr id="5" name="Title 1">
            <a:extLst>
              <a:ext uri="{FF2B5EF4-FFF2-40B4-BE49-F238E27FC236}">
                <a16:creationId xmlns:a16="http://schemas.microsoft.com/office/drawing/2014/main" id="{B907D9F6-F454-A14D-9B0A-55BBEAD792A6}"/>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Preliminary observations:</a:t>
            </a:r>
          </a:p>
        </p:txBody>
      </p:sp>
    </p:spTree>
    <p:extLst>
      <p:ext uri="{BB962C8B-B14F-4D97-AF65-F5344CB8AC3E}">
        <p14:creationId xmlns:p14="http://schemas.microsoft.com/office/powerpoint/2010/main" val="635825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32221" y="821017"/>
            <a:ext cx="9940158" cy="701731"/>
          </a:xfrm>
        </p:spPr>
        <p:txBody>
          <a:bodyPr vert="horz" lIns="91440" tIns="45720" rIns="91440" bIns="45720" rtlCol="0" anchor="ctr">
            <a:normAutofit/>
          </a:bodyPr>
          <a:lstStyle/>
          <a:p>
            <a:r>
              <a:rPr lang="en-US" sz="3600" dirty="0"/>
              <a:t>Ready for questions</a:t>
            </a:r>
          </a:p>
        </p:txBody>
      </p:sp>
      <p:sp>
        <p:nvSpPr>
          <p:cNvPr id="4" name="Rectangle 3"/>
          <p:cNvSpPr/>
          <p:nvPr/>
        </p:nvSpPr>
        <p:spPr>
          <a:xfrm>
            <a:off x="1032930" y="1935786"/>
            <a:ext cx="4845030" cy="2754600"/>
          </a:xfrm>
          <a:prstGeom prst="rect">
            <a:avLst/>
          </a:prstGeom>
        </p:spPr>
        <p:txBody>
          <a:bodyPr vert="horz" lIns="91440" tIns="45720" rIns="91440" bIns="45720" rtlCol="0">
            <a:normAutofit/>
          </a:bodyPr>
          <a:lstStyle/>
          <a:p>
            <a:pPr marL="228600" indent="-228600">
              <a:spcBef>
                <a:spcPts val="200"/>
              </a:spcBef>
              <a:buFont typeface="Arial" panose="020B0604020202020204" pitchFamily="34" charset="0"/>
              <a:buChar char="•"/>
            </a:pPr>
            <a:r>
              <a:rPr lang="en-US" sz="2800" dirty="0">
                <a:latin typeface="Franklin Gothic Book" panose="020B0503020102020204" pitchFamily="34" charset="0"/>
              </a:rPr>
              <a:t>Feedback…</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are we missing?</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can we improve?</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sp>
        <p:nvSpPr>
          <p:cNvPr id="5" name="Rectangle 4"/>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7" name="Picture Placeholder 8" descr="Diagram&#10;&#10;Description automatically generated">
            <a:extLst>
              <a:ext uri="{FF2B5EF4-FFF2-40B4-BE49-F238E27FC236}">
                <a16:creationId xmlns:a16="http://schemas.microsoft.com/office/drawing/2014/main" id="{44DD94C1-0E7C-EF4B-A679-CBE37207A969}"/>
              </a:ext>
            </a:extLst>
          </p:cNvPr>
          <p:cNvPicPr>
            <a:picLocks noChangeAspect="1"/>
          </p:cNvPicPr>
          <p:nvPr/>
        </p:nvPicPr>
        <p:blipFill>
          <a:blip r:embed="rId3">
            <a:extLst>
              <a:ext uri="{28A0092B-C50C-407E-A947-70E740481C1C}">
                <a14:useLocalDpi xmlns:a14="http://schemas.microsoft.com/office/drawing/2010/main" val="0"/>
              </a:ext>
            </a:extLst>
          </a:blip>
          <a:srcRect l="99" r="99"/>
          <a:stretch>
            <a:fillRect/>
          </a:stretch>
        </p:blipFill>
        <p:spPr>
          <a:xfrm>
            <a:off x="8456583" y="2586038"/>
            <a:ext cx="3733800" cy="2244725"/>
          </a:xfrm>
          <a:prstGeom prst="rect">
            <a:avLst/>
          </a:prstGeom>
        </p:spPr>
      </p:pic>
      <p:pic>
        <p:nvPicPr>
          <p:cNvPr id="6" name="Picture 5" descr="Map&#10;&#10;Description automatically generated">
            <a:extLst>
              <a:ext uri="{FF2B5EF4-FFF2-40B4-BE49-F238E27FC236}">
                <a16:creationId xmlns:a16="http://schemas.microsoft.com/office/drawing/2014/main" id="{D1B96276-D534-5641-A8F9-A39772B8D7C4}"/>
              </a:ext>
            </a:extLst>
          </p:cNvPr>
          <p:cNvPicPr>
            <a:picLocks noChangeAspect="1"/>
          </p:cNvPicPr>
          <p:nvPr/>
        </p:nvPicPr>
        <p:blipFill>
          <a:blip r:embed="rId4">
            <a:alphaModFix amt="67000"/>
            <a:extLst>
              <a:ext uri="{28A0092B-C50C-407E-A947-70E740481C1C}">
                <a14:useLocalDpi xmlns:a14="http://schemas.microsoft.com/office/drawing/2010/main" val="0"/>
              </a:ext>
            </a:extLst>
          </a:blip>
          <a:stretch>
            <a:fillRect/>
          </a:stretch>
        </p:blipFill>
        <p:spPr>
          <a:xfrm>
            <a:off x="8458200" y="2586038"/>
            <a:ext cx="3733800" cy="2244725"/>
          </a:xfrm>
          <a:prstGeom prst="rect">
            <a:avLst/>
          </a:prstGeom>
        </p:spPr>
      </p:pic>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11892</TotalTime>
  <Words>2765</Words>
  <Application>Microsoft Macintosh PowerPoint</Application>
  <PresentationFormat>Widescreen</PresentationFormat>
  <Paragraphs>353</Paragraphs>
  <Slides>28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Franklin Gothic Book</vt:lpstr>
      <vt:lpstr>Franklin Gothic Medium Cond</vt:lpstr>
      <vt:lpstr>Office Theme</vt:lpstr>
      <vt:lpstr> ADAC Year 7 Annual Meeting ...Via Conference Call, 2-3 June 2021 ADAC Project Briefing Alaska and Arctic Maritime Communications and Connectivity Analysis</vt:lpstr>
      <vt:lpstr>ADAC Project:  Alaska and Arctic Maritime Communications and Connectivity Analysis</vt:lpstr>
      <vt:lpstr>ADAC Project:  Alaska and Arctic Maritime Communications and Connectivity Analysis</vt:lpstr>
      <vt:lpstr>Alaska and Arctic Maritime Communications and Connectivity Analysis:   Description</vt:lpstr>
      <vt:lpstr>Alaska and Arctic Maritime Communications and Connectivity Analysis: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Ready for questions</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Jason Roe</cp:lastModifiedBy>
  <cp:revision>455</cp:revision>
  <cp:lastPrinted>2018-08-30T21:44:35Z</cp:lastPrinted>
  <dcterms:created xsi:type="dcterms:W3CDTF">2018-01-03T22:04:18Z</dcterms:created>
  <dcterms:modified xsi:type="dcterms:W3CDTF">2021-05-28T22:01:24Z</dcterms:modified>
</cp:coreProperties>
</file>